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833" r:id="rId2"/>
    <p:sldId id="297" r:id="rId3"/>
    <p:sldId id="260" r:id="rId4"/>
    <p:sldId id="261" r:id="rId5"/>
    <p:sldId id="262" r:id="rId6"/>
    <p:sldId id="278" r:id="rId7"/>
    <p:sldId id="279" r:id="rId8"/>
    <p:sldId id="835" r:id="rId9"/>
    <p:sldId id="280" r:id="rId10"/>
    <p:sldId id="281" r:id="rId11"/>
    <p:sldId id="282" r:id="rId12"/>
    <p:sldId id="283" r:id="rId13"/>
    <p:sldId id="284" r:id="rId14"/>
    <p:sldId id="291" r:id="rId15"/>
    <p:sldId id="290" r:id="rId16"/>
    <p:sldId id="285" r:id="rId17"/>
    <p:sldId id="286" r:id="rId18"/>
    <p:sldId id="292" r:id="rId19"/>
    <p:sldId id="287" r:id="rId20"/>
    <p:sldId id="373" r:id="rId21"/>
    <p:sldId id="368" r:id="rId22"/>
    <p:sldId id="369" r:id="rId23"/>
    <p:sldId id="370" r:id="rId24"/>
    <p:sldId id="327" r:id="rId25"/>
    <p:sldId id="360" r:id="rId26"/>
    <p:sldId id="836" r:id="rId27"/>
    <p:sldId id="293" r:id="rId28"/>
    <p:sldId id="834" r:id="rId29"/>
    <p:sldId id="294" r:id="rId30"/>
    <p:sldId id="296" r:id="rId31"/>
    <p:sldId id="269" r:id="rId32"/>
    <p:sldId id="374" r:id="rId33"/>
    <p:sldId id="375" r:id="rId34"/>
    <p:sldId id="298" r:id="rId35"/>
    <p:sldId id="273" r:id="rId36"/>
    <p:sldId id="36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08" d="100"/>
          <a:sy n="108" d="100"/>
        </p:scale>
        <p:origin x="180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1/23/21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3</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4</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5</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25</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31</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35</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1/23/21</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1/23/21</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1/23/21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1/23/21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1/23/21</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1/23/21</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1/23/21</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1/23/21</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1/23/21</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1/23/21</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1/23/21</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1/23/21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8.jpeg"/><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9.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5.bin"/><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4763608"/>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 of Cleveland!</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1/23/21</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284493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8" name="Rectangle 7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9" name="Freeform: Shape 72">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06573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0" name="Freeform: Shape 74">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4465335"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03504" y="338328"/>
            <a:ext cx="2907792" cy="2249424"/>
          </a:xfrm>
        </p:spPr>
        <p:txBody>
          <a:bodyPr vert="horz" lIns="91440" tIns="45720" rIns="91440" bIns="45720" rtlCol="0" anchor="b">
            <a:normAutofit/>
          </a:bodyPr>
          <a:lstStyle/>
          <a:p>
            <a:pPr defTabSz="914400"/>
            <a:r>
              <a:rPr lang="en-US" sz="3600"/>
              <a:t>Here are some unknown houses…</a:t>
            </a:r>
          </a:p>
        </p:txBody>
      </p:sp>
      <p:sp>
        <p:nvSpPr>
          <p:cNvPr id="3" name="Text Placeholder 2"/>
          <p:cNvSpPr>
            <a:spLocks noGrp="1"/>
          </p:cNvSpPr>
          <p:nvPr>
            <p:ph type="body" idx="1"/>
          </p:nvPr>
        </p:nvSpPr>
        <p:spPr>
          <a:xfrm>
            <a:off x="603504" y="2724912"/>
            <a:ext cx="2407158" cy="1155525"/>
          </a:xfrm>
        </p:spPr>
        <p:txBody>
          <a:bodyPr vert="horz" lIns="91440" tIns="45720" rIns="91440" bIns="45720" rtlCol="0" anchor="t">
            <a:normAutofit/>
          </a:bodyPr>
          <a:lstStyle/>
          <a:p>
            <a:pPr defTabSz="914400">
              <a:spcBef>
                <a:spcPts val="1000"/>
              </a:spcBef>
            </a:pPr>
            <a:r>
              <a:rPr lang="en-US" sz="1700"/>
              <a:t>East Side or West Side?</a:t>
            </a:r>
          </a:p>
        </p:txBody>
      </p:sp>
      <p:pic>
        <p:nvPicPr>
          <p:cNvPr id="11266" name="Picture 2" descr="Cleveland Skyline Panorama Photograph by Dale Kincaid">
            <a:extLst>
              <a:ext uri="{FF2B5EF4-FFF2-40B4-BE49-F238E27FC236}">
                <a16:creationId xmlns:a16="http://schemas.microsoft.com/office/drawing/2014/main" id="{C4EA4F3B-D45C-7D43-8983-C46A52AF5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1790" y="963168"/>
            <a:ext cx="5364483" cy="201168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03504" y="6356350"/>
            <a:ext cx="1225296" cy="365125"/>
          </a:xfrm>
        </p:spPr>
        <p:txBody>
          <a:bodyPr vert="horz" lIns="91440" tIns="45720" rIns="91440" bIns="45720" rtlCol="0" anchor="ctr">
            <a:normAutofit/>
          </a:bodyPr>
          <a:lstStyle/>
          <a:p>
            <a:pPr>
              <a:spcAft>
                <a:spcPts val="600"/>
              </a:spcAft>
            </a:pPr>
            <a:fld id="{9B19E99B-5349-415A-8E56-8E989211A366}" type="datetime1">
              <a:rPr lang="en-US" sz="1200">
                <a:solidFill>
                  <a:schemeClr val="tx1">
                    <a:alpha val="80000"/>
                  </a:schemeClr>
                </a:solidFill>
              </a:rPr>
              <a:pPr>
                <a:spcAft>
                  <a:spcPts val="600"/>
                </a:spcAft>
              </a:pPr>
              <a:t>1/23/21</a:t>
            </a:fld>
            <a:endParaRPr lang="en-US" sz="1200">
              <a:solidFill>
                <a:schemeClr val="tx1">
                  <a:alpha val="80000"/>
                </a:schemeClr>
              </a:solidFill>
            </a:endParaRPr>
          </a:p>
        </p:txBody>
      </p:sp>
      <p:sp>
        <p:nvSpPr>
          <p:cNvPr id="9" name="Slide Number Placeholder 6"/>
          <p:cNvSpPr>
            <a:spLocks noGrp="1"/>
          </p:cNvSpPr>
          <p:nvPr>
            <p:ph type="sldNum" sz="quarter" idx="12"/>
          </p:nvPr>
        </p:nvSpPr>
        <p:spPr>
          <a:xfrm>
            <a:off x="8193880" y="6356350"/>
            <a:ext cx="321469" cy="365125"/>
          </a:xfrm>
        </p:spPr>
        <p:txBody>
          <a:bodyPr vert="horz" lIns="91440" tIns="45720" rIns="91440" bIns="45720" rtlCol="0" anchor="ctr">
            <a:normAutofit/>
          </a:bodyPr>
          <a:lstStyle/>
          <a:p>
            <a:pPr>
              <a:lnSpc>
                <a:spcPct val="90000"/>
              </a:lnSpc>
              <a:spcAft>
                <a:spcPts val="600"/>
              </a:spcAft>
            </a:pPr>
            <a:r>
              <a:rPr lang="en-US" sz="1000">
                <a:solidFill>
                  <a:schemeClr val="bg1">
                    <a:alpha val="80000"/>
                  </a:schemeClr>
                </a:solidFill>
              </a:rPr>
              <a:t>16</a:t>
            </a:r>
          </a:p>
        </p:txBody>
      </p:sp>
      <p:graphicFrame>
        <p:nvGraphicFramePr>
          <p:cNvPr id="7" name="Content Placeholder 7"/>
          <p:cNvGraphicFramePr>
            <a:graphicFrameLocks noGrp="1"/>
          </p:cNvGraphicFramePr>
          <p:nvPr>
            <p:ph sz="half" idx="2"/>
            <p:extLst>
              <p:ext uri="{D42A27DB-BD31-4B8C-83A1-F6EECF244321}">
                <p14:modId xmlns:p14="http://schemas.microsoft.com/office/powerpoint/2010/main" val="805572369"/>
              </p:ext>
            </p:extLst>
          </p:nvPr>
        </p:nvGraphicFramePr>
        <p:xfrm>
          <a:off x="4732452" y="3155743"/>
          <a:ext cx="3742353" cy="3147242"/>
        </p:xfrm>
        <a:graphic>
          <a:graphicData uri="http://schemas.openxmlformats.org/drawingml/2006/table">
            <a:tbl>
              <a:tblPr firstRow="1" bandRow="1">
                <a:tableStyleId>{5C22544A-7EE6-4342-B048-85BDC9FD1C3A}</a:tableStyleId>
              </a:tblPr>
              <a:tblGrid>
                <a:gridCol w="935588">
                  <a:extLst>
                    <a:ext uri="{9D8B030D-6E8A-4147-A177-3AD203B41FA5}">
                      <a16:colId xmlns:a16="http://schemas.microsoft.com/office/drawing/2014/main" val="20000"/>
                    </a:ext>
                  </a:extLst>
                </a:gridCol>
                <a:gridCol w="885447">
                  <a:extLst>
                    <a:ext uri="{9D8B030D-6E8A-4147-A177-3AD203B41FA5}">
                      <a16:colId xmlns:a16="http://schemas.microsoft.com/office/drawing/2014/main" val="20001"/>
                    </a:ext>
                  </a:extLst>
                </a:gridCol>
                <a:gridCol w="885447">
                  <a:extLst>
                    <a:ext uri="{9D8B030D-6E8A-4147-A177-3AD203B41FA5}">
                      <a16:colId xmlns:a16="http://schemas.microsoft.com/office/drawing/2014/main" val="20002"/>
                    </a:ext>
                  </a:extLst>
                </a:gridCol>
                <a:gridCol w="1035871">
                  <a:extLst>
                    <a:ext uri="{9D8B030D-6E8A-4147-A177-3AD203B41FA5}">
                      <a16:colId xmlns:a16="http://schemas.microsoft.com/office/drawing/2014/main" val="20004"/>
                    </a:ext>
                  </a:extLst>
                </a:gridCol>
              </a:tblGrid>
              <a:tr h="373982">
                <a:tc>
                  <a:txBody>
                    <a:bodyPr/>
                    <a:lstStyle/>
                    <a:p>
                      <a:r>
                        <a:rPr lang="en-US" sz="1200" cap="none" spc="0"/>
                        <a:t>Beds</a:t>
                      </a:r>
                      <a:endParaRPr lang="en-US" sz="1200" b="1" cap="none" spc="0">
                        <a:solidFill>
                          <a:schemeClr val="bg1"/>
                        </a:solidFill>
                      </a:endParaRPr>
                    </a:p>
                  </a:txBody>
                  <a:tcPr marL="55307" marR="39505" marT="79010" marB="79010" anchor="ctr"/>
                </a:tc>
                <a:tc>
                  <a:txBody>
                    <a:bodyPr/>
                    <a:lstStyle/>
                    <a:p>
                      <a:r>
                        <a:rPr lang="en-US" sz="1200" cap="none" spc="0"/>
                        <a:t>Bath</a:t>
                      </a:r>
                      <a:endParaRPr lang="en-US" sz="1200" b="1" cap="none" spc="0">
                        <a:solidFill>
                          <a:schemeClr val="bg1"/>
                        </a:solidFill>
                      </a:endParaRPr>
                    </a:p>
                  </a:txBody>
                  <a:tcPr marL="55307" marR="39505" marT="79010" marB="79010" anchor="ctr"/>
                </a:tc>
                <a:tc>
                  <a:txBody>
                    <a:bodyPr/>
                    <a:lstStyle/>
                    <a:p>
                      <a:r>
                        <a:rPr lang="en-US" sz="1200" cap="none" spc="0" err="1"/>
                        <a:t>SqFt</a:t>
                      </a:r>
                      <a:endParaRPr lang="en-US" sz="1200" b="1" cap="none" spc="0">
                        <a:solidFill>
                          <a:schemeClr val="bg1"/>
                        </a:solidFill>
                      </a:endParaRPr>
                    </a:p>
                  </a:txBody>
                  <a:tcPr marL="55307" marR="39505" marT="79010" marB="79010" anchor="ctr"/>
                </a:tc>
                <a:tc>
                  <a:txBody>
                    <a:bodyPr/>
                    <a:lstStyle/>
                    <a:p>
                      <a:r>
                        <a:rPr lang="en-US" sz="1200" cap="none" spc="0"/>
                        <a:t>Price</a:t>
                      </a:r>
                      <a:endParaRPr lang="en-US" sz="1200" b="1" cap="none" spc="0">
                        <a:solidFill>
                          <a:schemeClr val="bg1"/>
                        </a:solidFill>
                      </a:endParaRPr>
                    </a:p>
                  </a:txBody>
                  <a:tcPr marL="55307" marR="39505" marT="79010" marB="79010" anchor="ctr"/>
                </a:tc>
                <a:extLst>
                  <a:ext uri="{0D108BD9-81ED-4DB2-BD59-A6C34878D82A}">
                    <a16:rowId xmlns:a16="http://schemas.microsoft.com/office/drawing/2014/main" val="10000"/>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1136</a:t>
                      </a:r>
                      <a:endParaRPr lang="en-US" sz="1000" cap="none" spc="0">
                        <a:solidFill>
                          <a:schemeClr val="tx1"/>
                        </a:solidFill>
                      </a:endParaRPr>
                    </a:p>
                  </a:txBody>
                  <a:tcPr marL="55307" marR="39505" marT="39505" marB="79010"/>
                </a:tc>
                <a:tc>
                  <a:txBody>
                    <a:bodyPr/>
                    <a:lstStyle/>
                    <a:p>
                      <a:r>
                        <a:rPr lang="en-US" sz="1000" cap="none" spc="0"/>
                        <a:t>$48K</a:t>
                      </a:r>
                      <a:endParaRPr lang="en-US" sz="1000" cap="none" spc="0">
                        <a:solidFill>
                          <a:schemeClr val="tx1"/>
                        </a:solidFill>
                      </a:endParaRPr>
                    </a:p>
                  </a:txBody>
                  <a:tcPr marL="55307" marR="39505" marT="39505" marB="79010"/>
                </a:tc>
                <a:extLst>
                  <a:ext uri="{0D108BD9-81ED-4DB2-BD59-A6C34878D82A}">
                    <a16:rowId xmlns:a16="http://schemas.microsoft.com/office/drawing/2014/main" val="10001"/>
                  </a:ext>
                </a:extLst>
              </a:tr>
              <a:tr h="308140">
                <a:tc>
                  <a:txBody>
                    <a:bodyPr/>
                    <a:lstStyle/>
                    <a:p>
                      <a:r>
                        <a:rPr lang="en-US" sz="1000" cap="none" spc="0" dirty="0"/>
                        <a:t>6</a:t>
                      </a:r>
                      <a:endParaRPr lang="en-US" sz="1000" cap="none" spc="0" dirty="0">
                        <a:solidFill>
                          <a:schemeClr val="tx1"/>
                        </a:solidFill>
                      </a:endParaRPr>
                    </a:p>
                  </a:txBody>
                  <a:tcPr marL="55307" marR="39505" marT="39505" marB="79010"/>
                </a:tc>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4500</a:t>
                      </a:r>
                      <a:endParaRPr lang="en-US" sz="1000" cap="none" spc="0">
                        <a:solidFill>
                          <a:schemeClr val="tx1"/>
                        </a:solidFill>
                      </a:endParaRPr>
                    </a:p>
                  </a:txBody>
                  <a:tcPr marL="55307" marR="39505" marT="39505" marB="79010"/>
                </a:tc>
                <a:tc>
                  <a:txBody>
                    <a:bodyPr/>
                    <a:lstStyle/>
                    <a:p>
                      <a:r>
                        <a:rPr lang="en-US" sz="1000" cap="none" spc="0"/>
                        <a:t>$259K</a:t>
                      </a:r>
                      <a:endParaRPr lang="en-US" sz="1000" cap="none" spc="0">
                        <a:solidFill>
                          <a:schemeClr val="tx1"/>
                        </a:solidFill>
                      </a:endParaRPr>
                    </a:p>
                  </a:txBody>
                  <a:tcPr marL="55307" marR="39505" marT="39505" marB="79010"/>
                </a:tc>
                <a:extLst>
                  <a:ext uri="{0D108BD9-81ED-4DB2-BD59-A6C34878D82A}">
                    <a16:rowId xmlns:a16="http://schemas.microsoft.com/office/drawing/2014/main" val="10002"/>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$85K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3"/>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4"/>
                  </a:ext>
                </a:extLst>
              </a:tr>
              <a:tr h="308140">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1170</a:t>
                      </a:r>
                      <a:endParaRPr lang="en-US" sz="1000" cap="none" spc="0">
                        <a:solidFill>
                          <a:schemeClr val="tx1"/>
                        </a:solidFill>
                      </a:endParaRPr>
                    </a:p>
                  </a:txBody>
                  <a:tcPr marL="55307" marR="39505" marT="39505" marB="79010"/>
                </a:tc>
                <a:tc>
                  <a:txBody>
                    <a:bodyPr/>
                    <a:lstStyle/>
                    <a:p>
                      <a:r>
                        <a:rPr lang="en-US" sz="1000" cap="none" spc="0"/>
                        <a:t>$200K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5"/>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2592</a:t>
                      </a:r>
                      <a:endParaRPr lang="en-US" sz="1000" cap="none" spc="0">
                        <a:solidFill>
                          <a:schemeClr val="tx1"/>
                        </a:solidFill>
                      </a:endParaRPr>
                    </a:p>
                  </a:txBody>
                  <a:tcPr marL="55307" marR="39505" marT="39505" marB="79010"/>
                </a:tc>
                <a:tc>
                  <a:txBody>
                    <a:bodyPr/>
                    <a:lstStyle/>
                    <a:p>
                      <a:r>
                        <a:rPr lang="en-US" sz="1000" cap="none" spc="0"/>
                        <a:t>$95K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6"/>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a:t>
                      </a:r>
                      <a:endParaRPr lang="en-US" sz="1000" cap="none" spc="0">
                        <a:solidFill>
                          <a:schemeClr val="tx1"/>
                        </a:solidFill>
                      </a:endParaRPr>
                    </a:p>
                  </a:txBody>
                  <a:tcPr marL="55307" marR="39505" marT="39505" marB="79010"/>
                </a:tc>
                <a:tc>
                  <a:txBody>
                    <a:bodyPr/>
                    <a:lstStyle/>
                    <a:p>
                      <a:r>
                        <a:rPr lang="en-US" sz="1000" cap="none" spc="0"/>
                        <a:t>1398</a:t>
                      </a:r>
                      <a:endParaRPr lang="en-US" sz="1000" cap="none" spc="0">
                        <a:solidFill>
                          <a:schemeClr val="tx1"/>
                        </a:solidFill>
                      </a:endParaRPr>
                    </a:p>
                  </a:txBody>
                  <a:tcPr marL="55307" marR="39505" marT="39505" marB="79010"/>
                </a:tc>
                <a:tc>
                  <a:txBody>
                    <a:bodyPr/>
                    <a:lstStyle/>
                    <a:p>
                      <a:r>
                        <a:rPr lang="en-US" sz="1000" cap="none" spc="0"/>
                        <a:t>$100K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7"/>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8"/>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1614</a:t>
                      </a:r>
                      <a:endParaRPr lang="en-US" sz="1000" cap="none" spc="0">
                        <a:solidFill>
                          <a:schemeClr val="tx1"/>
                        </a:solidFill>
                      </a:endParaRPr>
                    </a:p>
                  </a:txBody>
                  <a:tcPr marL="55307" marR="39505" marT="39505" marB="79010"/>
                </a:tc>
                <a:tc>
                  <a:txBody>
                    <a:bodyPr/>
                    <a:lstStyle/>
                    <a:p>
                      <a:r>
                        <a:rPr lang="en-US" sz="1000" cap="none" spc="0" dirty="0"/>
                        <a:t>$124K</a:t>
                      </a:r>
                      <a:endParaRPr lang="en-US" sz="1000" cap="none" spc="0" dirty="0">
                        <a:solidFill>
                          <a:schemeClr val="tx1"/>
                        </a:solidFill>
                      </a:endParaRPr>
                    </a:p>
                  </a:txBody>
                  <a:tcPr marL="55307" marR="39505" marT="39505" marB="7901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8237177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17</a:t>
            </a:r>
          </a:p>
        </p:txBody>
      </p:sp>
    </p:spTree>
    <p:extLst>
      <p:ext uri="{BB962C8B-B14F-4D97-AF65-F5344CB8AC3E}">
        <p14:creationId xmlns:p14="http://schemas.microsoft.com/office/powerpoint/2010/main" val="365460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18</a:t>
            </a:r>
          </a:p>
        </p:txBody>
      </p:sp>
    </p:spTree>
    <p:extLst>
      <p:ext uri="{BB962C8B-B14F-4D97-AF65-F5344CB8AC3E}">
        <p14:creationId xmlns:p14="http://schemas.microsoft.com/office/powerpoint/2010/main" val="420231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19</a:t>
            </a:r>
          </a:p>
        </p:txBody>
      </p:sp>
    </p:spTree>
    <p:extLst>
      <p:ext uri="{BB962C8B-B14F-4D97-AF65-F5344CB8AC3E}">
        <p14:creationId xmlns:p14="http://schemas.microsoft.com/office/powerpoint/2010/main" val="113765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a16="http://schemas.microsoft.com/office/drawing/2014/main"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a16="http://schemas.microsoft.com/office/drawing/2014/main"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a16="http://schemas.microsoft.com/office/drawing/2014/main"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a:t>20</a:t>
            </a:r>
          </a:p>
        </p:txBody>
      </p:sp>
      <p:sp>
        <p:nvSpPr>
          <p:cNvPr id="3" name="TextBox 2">
            <a:extLst>
              <a:ext uri="{FF2B5EF4-FFF2-40B4-BE49-F238E27FC236}">
                <a16:creationId xmlns:a16="http://schemas.microsoft.com/office/drawing/2014/main" id="{4927DAE8-A6B4-409A-B626-9AADA25872B4}"/>
              </a:ext>
            </a:extLst>
          </p:cNvPr>
          <p:cNvSpPr txBox="1"/>
          <p:nvPr/>
        </p:nvSpPr>
        <p:spPr>
          <a:xfrm>
            <a:off x="2503872" y="3842546"/>
            <a:ext cx="381836" cy="246221"/>
          </a:xfrm>
          <a:prstGeom prst="rect">
            <a:avLst/>
          </a:prstGeom>
          <a:noFill/>
        </p:spPr>
        <p:txBody>
          <a:bodyPr wrap="square" rtlCol="0">
            <a:spAutoFit/>
          </a:bodyPr>
          <a:lstStyle/>
          <a:p>
            <a:r>
              <a:rPr lang="en-US" sz="1000" dirty="0"/>
              <a:t>255</a:t>
            </a:r>
          </a:p>
        </p:txBody>
      </p:sp>
      <p:sp>
        <p:nvSpPr>
          <p:cNvPr id="23" name="TextBox 22">
            <a:extLst>
              <a:ext uri="{FF2B5EF4-FFF2-40B4-BE49-F238E27FC236}">
                <a16:creationId xmlns:a16="http://schemas.microsoft.com/office/drawing/2014/main" id="{1AFE0D6E-6322-48EC-94A1-E91F7B74767C}"/>
              </a:ext>
            </a:extLst>
          </p:cNvPr>
          <p:cNvSpPr txBox="1"/>
          <p:nvPr/>
        </p:nvSpPr>
        <p:spPr>
          <a:xfrm rot="16200000">
            <a:off x="2211484" y="3694414"/>
            <a:ext cx="381836" cy="246221"/>
          </a:xfrm>
          <a:prstGeom prst="rect">
            <a:avLst/>
          </a:prstGeom>
          <a:noFill/>
        </p:spPr>
        <p:txBody>
          <a:bodyPr wrap="square" rtlCol="0">
            <a:spAutoFit/>
          </a:bodyPr>
          <a:lstStyle/>
          <a:p>
            <a:r>
              <a:rPr lang="en-US" sz="1000" dirty="0"/>
              <a:t>-9k</a:t>
            </a:r>
          </a:p>
        </p:txBody>
      </p:sp>
    </p:spTree>
    <p:extLst>
      <p:ext uri="{BB962C8B-B14F-4D97-AF65-F5344CB8AC3E}">
        <p14:creationId xmlns:p14="http://schemas.microsoft.com/office/powerpoint/2010/main" val="335120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a16="http://schemas.microsoft.com/office/drawing/2014/main"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a16="http://schemas.microsoft.com/office/drawing/2014/main"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a16="http://schemas.microsoft.com/office/drawing/2014/main"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a16="http://schemas.microsoft.com/office/drawing/2014/main"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a16="http://schemas.microsoft.com/office/drawing/2014/main"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a16="http://schemas.microsoft.com/office/drawing/2014/main"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a16="http://schemas.microsoft.com/office/drawing/2014/main"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a16="http://schemas.microsoft.com/office/drawing/2014/main"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a16="http://schemas.microsoft.com/office/drawing/2014/main"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a16="http://schemas.microsoft.com/office/drawing/2014/main"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a:t>21</a:t>
            </a:r>
          </a:p>
        </p:txBody>
      </p:sp>
    </p:spTree>
    <p:extLst>
      <p:ext uri="{BB962C8B-B14F-4D97-AF65-F5344CB8AC3E}">
        <p14:creationId xmlns:p14="http://schemas.microsoft.com/office/powerpoint/2010/main" val="58847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97"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a16="http://schemas.microsoft.com/office/drawing/2014/main"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a:t>22</a:t>
            </a:r>
          </a:p>
        </p:txBody>
      </p:sp>
    </p:spTree>
    <p:extLst>
      <p:ext uri="{BB962C8B-B14F-4D97-AF65-F5344CB8AC3E}">
        <p14:creationId xmlns:p14="http://schemas.microsoft.com/office/powerpoint/2010/main" val="23564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2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 K=1</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a16="http://schemas.microsoft.com/office/drawing/2014/main"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23</a:t>
            </a:r>
          </a:p>
        </p:txBody>
      </p:sp>
    </p:spTree>
    <p:extLst>
      <p:ext uri="{BB962C8B-B14F-4D97-AF65-F5344CB8AC3E}">
        <p14:creationId xmlns:p14="http://schemas.microsoft.com/office/powerpoint/2010/main" val="2515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64"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a:t>sqft</a:t>
            </a:r>
            <a:endParaRPr lang="en-US" dirty="0"/>
          </a:p>
          <a:p>
            <a:pPr lvl="1"/>
            <a:r>
              <a:rPr lang="en-US" dirty="0"/>
              <a:t>$48K</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a16="http://schemas.microsoft.com/office/drawing/2014/main"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24</a:t>
            </a:r>
          </a:p>
        </p:txBody>
      </p:sp>
    </p:spTree>
    <p:extLst>
      <p:ext uri="{BB962C8B-B14F-4D97-AF65-F5344CB8AC3E}">
        <p14:creationId xmlns:p14="http://schemas.microsoft.com/office/powerpoint/2010/main" val="56644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47"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Tree>
    <p:extLst>
      <p:ext uri="{BB962C8B-B14F-4D97-AF65-F5344CB8AC3E}">
        <p14:creationId xmlns:p14="http://schemas.microsoft.com/office/powerpoint/2010/main" val="31234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KNN</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1/23/21</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6781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
        <p:nvSpPr>
          <p:cNvPr id="21" name="TextBox 20">
            <a:extLst>
              <a:ext uri="{FF2B5EF4-FFF2-40B4-BE49-F238E27FC236}">
                <a16:creationId xmlns:a16="http://schemas.microsoft.com/office/drawing/2014/main" id="{039B366D-19D8-4420-8320-802D1E6EB6C8}"/>
              </a:ext>
            </a:extLst>
          </p:cNvPr>
          <p:cNvSpPr txBox="1"/>
          <p:nvPr/>
        </p:nvSpPr>
        <p:spPr>
          <a:xfrm>
            <a:off x="5857592" y="1376680"/>
            <a:ext cx="1841402" cy="369332"/>
          </a:xfrm>
          <a:prstGeom prst="rect">
            <a:avLst/>
          </a:prstGeom>
          <a:noFill/>
        </p:spPr>
        <p:txBody>
          <a:bodyPr wrap="none" rtlCol="0">
            <a:spAutoFit/>
          </a:bodyPr>
          <a:lstStyle/>
          <a:p>
            <a:r>
              <a:rPr lang="en-US" dirty="0"/>
              <a:t>Nearest Neighbor</a:t>
            </a:r>
          </a:p>
        </p:txBody>
      </p:sp>
      <p:sp>
        <p:nvSpPr>
          <p:cNvPr id="22" name="TextBox 21">
            <a:extLst>
              <a:ext uri="{FF2B5EF4-FFF2-40B4-BE49-F238E27FC236}">
                <a16:creationId xmlns:a16="http://schemas.microsoft.com/office/drawing/2014/main" id="{D23C9505-2385-4E5A-AE28-039D9DF7B9B4}"/>
              </a:ext>
            </a:extLst>
          </p:cNvPr>
          <p:cNvSpPr txBox="1"/>
          <p:nvPr/>
        </p:nvSpPr>
        <p:spPr>
          <a:xfrm>
            <a:off x="5302905" y="201626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23" name="Picture 22">
            <a:extLst>
              <a:ext uri="{FF2B5EF4-FFF2-40B4-BE49-F238E27FC236}">
                <a16:creationId xmlns:a16="http://schemas.microsoft.com/office/drawing/2014/main" id="{10B0B18D-CFA2-4E23-A3FA-6C5BF24922BA}"/>
              </a:ext>
            </a:extLst>
          </p:cNvPr>
          <p:cNvPicPr>
            <a:picLocks noChangeAspect="1"/>
          </p:cNvPicPr>
          <p:nvPr/>
        </p:nvPicPr>
        <p:blipFill>
          <a:blip r:embed="rId6"/>
          <a:stretch>
            <a:fillRect/>
          </a:stretch>
        </p:blipFill>
        <p:spPr>
          <a:xfrm>
            <a:off x="6139492" y="2014118"/>
            <a:ext cx="447675" cy="371475"/>
          </a:xfrm>
          <a:prstGeom prst="rect">
            <a:avLst/>
          </a:prstGeom>
        </p:spPr>
      </p:pic>
      <p:pic>
        <p:nvPicPr>
          <p:cNvPr id="26" name="Picture 25">
            <a:extLst>
              <a:ext uri="{FF2B5EF4-FFF2-40B4-BE49-F238E27FC236}">
                <a16:creationId xmlns:a16="http://schemas.microsoft.com/office/drawing/2014/main" id="{A9FB0889-E77C-4ECB-A74A-41369BE1E84B}"/>
              </a:ext>
            </a:extLst>
          </p:cNvPr>
          <p:cNvPicPr>
            <a:picLocks noChangeAspect="1"/>
          </p:cNvPicPr>
          <p:nvPr/>
        </p:nvPicPr>
        <p:blipFill>
          <a:blip r:embed="rId7"/>
          <a:stretch>
            <a:fillRect/>
          </a:stretch>
        </p:blipFill>
        <p:spPr>
          <a:xfrm>
            <a:off x="7431730" y="2036826"/>
            <a:ext cx="409575" cy="342900"/>
          </a:xfrm>
          <a:prstGeom prst="rect">
            <a:avLst/>
          </a:prstGeom>
        </p:spPr>
      </p:pic>
      <p:pic>
        <p:nvPicPr>
          <p:cNvPr id="27" name="Picture 26">
            <a:extLst>
              <a:ext uri="{FF2B5EF4-FFF2-40B4-BE49-F238E27FC236}">
                <a16:creationId xmlns:a16="http://schemas.microsoft.com/office/drawing/2014/main" id="{E6D9CF1D-4E81-41A1-BE9E-13C55EB3566B}"/>
              </a:ext>
            </a:extLst>
          </p:cNvPr>
          <p:cNvPicPr>
            <a:picLocks noChangeAspect="1"/>
          </p:cNvPicPr>
          <p:nvPr/>
        </p:nvPicPr>
        <p:blipFill>
          <a:blip r:embed="rId8"/>
          <a:stretch>
            <a:fillRect/>
          </a:stretch>
        </p:blipFill>
        <p:spPr>
          <a:xfrm>
            <a:off x="7834673" y="3286854"/>
            <a:ext cx="361950" cy="333375"/>
          </a:xfrm>
          <a:prstGeom prst="rect">
            <a:avLst/>
          </a:prstGeom>
        </p:spPr>
      </p:pic>
      <p:pic>
        <p:nvPicPr>
          <p:cNvPr id="30" name="Picture 3">
            <a:extLst>
              <a:ext uri="{FF2B5EF4-FFF2-40B4-BE49-F238E27FC236}">
                <a16:creationId xmlns:a16="http://schemas.microsoft.com/office/drawing/2014/main" id="{C4F4A666-BE96-4731-A5A4-7588E39F0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41" y="1560906"/>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a:extLst>
              <a:ext uri="{FF2B5EF4-FFF2-40B4-BE49-F238E27FC236}">
                <a16:creationId xmlns:a16="http://schemas.microsoft.com/office/drawing/2014/main" id="{5C7A4E69-D4E4-4E4A-818F-98CF63BE7151}"/>
              </a:ext>
            </a:extLst>
          </p:cNvPr>
          <p:cNvCxnSpPr/>
          <p:nvPr/>
        </p:nvCxnSpPr>
        <p:spPr>
          <a:xfrm flipV="1">
            <a:off x="2797791" y="2060424"/>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A8AFF9-997A-4761-8E9B-9CC680526523}"/>
              </a:ext>
            </a:extLst>
          </p:cNvPr>
          <p:cNvCxnSpPr/>
          <p:nvPr/>
        </p:nvCxnSpPr>
        <p:spPr>
          <a:xfrm>
            <a:off x="2819941" y="2807020"/>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DC56ED-682A-42A8-A7F2-0744E80F0AFB}"/>
              </a:ext>
            </a:extLst>
          </p:cNvPr>
          <p:cNvSpPr txBox="1"/>
          <p:nvPr/>
        </p:nvSpPr>
        <p:spPr>
          <a:xfrm rot="19433532">
            <a:off x="2978241" y="2205963"/>
            <a:ext cx="609462" cy="276999"/>
          </a:xfrm>
          <a:prstGeom prst="rect">
            <a:avLst/>
          </a:prstGeom>
          <a:noFill/>
        </p:spPr>
        <p:txBody>
          <a:bodyPr wrap="none" rtlCol="0">
            <a:spAutoFit/>
          </a:bodyPr>
          <a:lstStyle/>
          <a:p>
            <a:r>
              <a:rPr lang="en-US" sz="1200" dirty="0"/>
              <a:t>16003</a:t>
            </a:r>
          </a:p>
        </p:txBody>
      </p:sp>
      <p:sp>
        <p:nvSpPr>
          <p:cNvPr id="34" name="TextBox 33">
            <a:extLst>
              <a:ext uri="{FF2B5EF4-FFF2-40B4-BE49-F238E27FC236}">
                <a16:creationId xmlns:a16="http://schemas.microsoft.com/office/drawing/2014/main" id="{6D611815-8C4E-47BD-AFA1-D74E0BE1DF53}"/>
              </a:ext>
            </a:extLst>
          </p:cNvPr>
          <p:cNvSpPr txBox="1"/>
          <p:nvPr/>
        </p:nvSpPr>
        <p:spPr>
          <a:xfrm rot="1971942">
            <a:off x="2993425" y="2827653"/>
            <a:ext cx="524503" cy="276999"/>
          </a:xfrm>
          <a:prstGeom prst="rect">
            <a:avLst/>
          </a:prstGeom>
          <a:noFill/>
        </p:spPr>
        <p:txBody>
          <a:bodyPr wrap="none" rtlCol="0">
            <a:spAutoFit/>
          </a:bodyPr>
          <a:lstStyle/>
          <a:p>
            <a:r>
              <a:rPr lang="en-US" sz="1200" dirty="0"/>
              <a:t>9003</a:t>
            </a:r>
          </a:p>
        </p:txBody>
      </p:sp>
      <p:cxnSp>
        <p:nvCxnSpPr>
          <p:cNvPr id="35" name="Straight Connector 34">
            <a:extLst>
              <a:ext uri="{FF2B5EF4-FFF2-40B4-BE49-F238E27FC236}">
                <a16:creationId xmlns:a16="http://schemas.microsoft.com/office/drawing/2014/main" id="{9C35DFF6-B517-4F5E-B81A-E011584DE721}"/>
              </a:ext>
            </a:extLst>
          </p:cNvPr>
          <p:cNvCxnSpPr/>
          <p:nvPr/>
        </p:nvCxnSpPr>
        <p:spPr>
          <a:xfrm flipV="1">
            <a:off x="2756847" y="2052988"/>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7B9E3BB-7850-4443-8FA9-D76F15CDA09A}"/>
              </a:ext>
            </a:extLst>
          </p:cNvPr>
          <p:cNvSpPr txBox="1"/>
          <p:nvPr/>
        </p:nvSpPr>
        <p:spPr>
          <a:xfrm rot="16903386">
            <a:off x="2436879" y="2205962"/>
            <a:ext cx="609462" cy="276999"/>
          </a:xfrm>
          <a:prstGeom prst="rect">
            <a:avLst/>
          </a:prstGeom>
          <a:noFill/>
        </p:spPr>
        <p:txBody>
          <a:bodyPr wrap="none" rtlCol="0">
            <a:spAutoFit/>
          </a:bodyPr>
          <a:lstStyle/>
          <a:p>
            <a:r>
              <a:rPr lang="en-US" sz="1200" dirty="0"/>
              <a:t>17000</a:t>
            </a:r>
          </a:p>
        </p:txBody>
      </p:sp>
      <p:sp>
        <p:nvSpPr>
          <p:cNvPr id="37" name="TextBox 36">
            <a:extLst>
              <a:ext uri="{FF2B5EF4-FFF2-40B4-BE49-F238E27FC236}">
                <a16:creationId xmlns:a16="http://schemas.microsoft.com/office/drawing/2014/main" id="{1374A548-2165-42D8-92FD-DAD02369BA8D}"/>
              </a:ext>
            </a:extLst>
          </p:cNvPr>
          <p:cNvSpPr txBox="1"/>
          <p:nvPr/>
        </p:nvSpPr>
        <p:spPr>
          <a:xfrm>
            <a:off x="513719" y="4316806"/>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cxnSp>
        <p:nvCxnSpPr>
          <p:cNvPr id="40" name="Straight Connector 39">
            <a:extLst>
              <a:ext uri="{FF2B5EF4-FFF2-40B4-BE49-F238E27FC236}">
                <a16:creationId xmlns:a16="http://schemas.microsoft.com/office/drawing/2014/main" id="{783BE26E-A232-49BD-9D3E-D161F2DB0BC5}"/>
              </a:ext>
            </a:extLst>
          </p:cNvPr>
          <p:cNvCxnSpPr>
            <a:cxnSpLocks/>
            <a:stCxn id="23" idx="3"/>
            <a:endCxn id="26" idx="1"/>
          </p:cNvCxnSpPr>
          <p:nvPr/>
        </p:nvCxnSpPr>
        <p:spPr>
          <a:xfrm>
            <a:off x="6587167" y="2199856"/>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23EE73-D303-44E6-9C3B-64B39271A9D4}"/>
              </a:ext>
            </a:extLst>
          </p:cNvPr>
          <p:cNvSpPr txBox="1"/>
          <p:nvPr/>
        </p:nvSpPr>
        <p:spPr>
          <a:xfrm>
            <a:off x="5588213" y="2434296"/>
            <a:ext cx="3380413" cy="369332"/>
          </a:xfrm>
          <a:prstGeom prst="rect">
            <a:avLst/>
          </a:prstGeom>
          <a:noFill/>
        </p:spPr>
        <p:txBody>
          <a:bodyPr wrap="none" rtlCol="0">
            <a:spAutoFit/>
          </a:bodyPr>
          <a:lstStyle/>
          <a:p>
            <a:r>
              <a:rPr lang="en-US" dirty="0"/>
              <a:t>1 Red Neighbor  / k =1 = 100% red</a:t>
            </a:r>
          </a:p>
        </p:txBody>
      </p:sp>
      <p:sp>
        <p:nvSpPr>
          <p:cNvPr id="43" name="TextBox 42">
            <a:extLst>
              <a:ext uri="{FF2B5EF4-FFF2-40B4-BE49-F238E27FC236}">
                <a16:creationId xmlns:a16="http://schemas.microsoft.com/office/drawing/2014/main" id="{3093395D-0EAC-4ADA-A71C-A231C409AC2D}"/>
              </a:ext>
            </a:extLst>
          </p:cNvPr>
          <p:cNvSpPr txBox="1"/>
          <p:nvPr/>
        </p:nvSpPr>
        <p:spPr>
          <a:xfrm>
            <a:off x="5275141" y="3448403"/>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44" name="Picture 43">
            <a:extLst>
              <a:ext uri="{FF2B5EF4-FFF2-40B4-BE49-F238E27FC236}">
                <a16:creationId xmlns:a16="http://schemas.microsoft.com/office/drawing/2014/main" id="{8647CCA5-8B6A-4F91-85FF-3961D0402929}"/>
              </a:ext>
            </a:extLst>
          </p:cNvPr>
          <p:cNvPicPr>
            <a:picLocks noChangeAspect="1"/>
          </p:cNvPicPr>
          <p:nvPr/>
        </p:nvPicPr>
        <p:blipFill>
          <a:blip r:embed="rId6"/>
          <a:stretch>
            <a:fillRect/>
          </a:stretch>
        </p:blipFill>
        <p:spPr>
          <a:xfrm>
            <a:off x="6111728" y="3446260"/>
            <a:ext cx="447675" cy="371475"/>
          </a:xfrm>
          <a:prstGeom prst="rect">
            <a:avLst/>
          </a:prstGeom>
        </p:spPr>
      </p:pic>
      <p:pic>
        <p:nvPicPr>
          <p:cNvPr id="45" name="Picture 44">
            <a:extLst>
              <a:ext uri="{FF2B5EF4-FFF2-40B4-BE49-F238E27FC236}">
                <a16:creationId xmlns:a16="http://schemas.microsoft.com/office/drawing/2014/main" id="{E7B138DF-87B2-4D1F-AEFE-D0C70CC0D74F}"/>
              </a:ext>
            </a:extLst>
          </p:cNvPr>
          <p:cNvPicPr>
            <a:picLocks noChangeAspect="1"/>
          </p:cNvPicPr>
          <p:nvPr/>
        </p:nvPicPr>
        <p:blipFill>
          <a:blip r:embed="rId7"/>
          <a:stretch>
            <a:fillRect/>
          </a:stretch>
        </p:blipFill>
        <p:spPr>
          <a:xfrm>
            <a:off x="7404881" y="3581560"/>
            <a:ext cx="409575" cy="342900"/>
          </a:xfrm>
          <a:prstGeom prst="rect">
            <a:avLst/>
          </a:prstGeom>
        </p:spPr>
      </p:pic>
      <p:cxnSp>
        <p:nvCxnSpPr>
          <p:cNvPr id="46" name="Straight Connector 45">
            <a:extLst>
              <a:ext uri="{FF2B5EF4-FFF2-40B4-BE49-F238E27FC236}">
                <a16:creationId xmlns:a16="http://schemas.microsoft.com/office/drawing/2014/main" id="{6F467F19-2154-4882-84E8-689A592B9FDE}"/>
              </a:ext>
            </a:extLst>
          </p:cNvPr>
          <p:cNvCxnSpPr>
            <a:cxnSpLocks/>
            <a:stCxn id="44" idx="3"/>
            <a:endCxn id="45" idx="1"/>
          </p:cNvCxnSpPr>
          <p:nvPr/>
        </p:nvCxnSpPr>
        <p:spPr>
          <a:xfrm>
            <a:off x="6559403" y="3631998"/>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C3B7E14-1FBF-46F6-8E18-562BE52707E6}"/>
              </a:ext>
            </a:extLst>
          </p:cNvPr>
          <p:cNvSpPr txBox="1"/>
          <p:nvPr/>
        </p:nvSpPr>
        <p:spPr>
          <a:xfrm>
            <a:off x="5588213" y="4490152"/>
            <a:ext cx="3263394" cy="369332"/>
          </a:xfrm>
          <a:prstGeom prst="rect">
            <a:avLst/>
          </a:prstGeom>
          <a:noFill/>
        </p:spPr>
        <p:txBody>
          <a:bodyPr wrap="none" rtlCol="0">
            <a:spAutoFit/>
          </a:bodyPr>
          <a:lstStyle/>
          <a:p>
            <a:r>
              <a:rPr lang="en-US" dirty="0"/>
              <a:t>2 Red Neighbor  / k =3 = 66% red</a:t>
            </a:r>
          </a:p>
        </p:txBody>
      </p:sp>
      <p:cxnSp>
        <p:nvCxnSpPr>
          <p:cNvPr id="51" name="Straight Connector 50">
            <a:extLst>
              <a:ext uri="{FF2B5EF4-FFF2-40B4-BE49-F238E27FC236}">
                <a16:creationId xmlns:a16="http://schemas.microsoft.com/office/drawing/2014/main" id="{084B695C-BB94-488C-B96B-D827D4D56082}"/>
              </a:ext>
            </a:extLst>
          </p:cNvPr>
          <p:cNvCxnSpPr>
            <a:cxnSpLocks/>
            <a:stCxn id="44" idx="3"/>
            <a:endCxn id="27" idx="1"/>
          </p:cNvCxnSpPr>
          <p:nvPr/>
        </p:nvCxnSpPr>
        <p:spPr>
          <a:xfrm flipV="1">
            <a:off x="6559403" y="3453542"/>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CD45D356-3CD0-4EE9-ADA7-AC4AE3813F53}"/>
              </a:ext>
            </a:extLst>
          </p:cNvPr>
          <p:cNvPicPr>
            <a:picLocks noChangeAspect="1"/>
          </p:cNvPicPr>
          <p:nvPr/>
        </p:nvPicPr>
        <p:blipFill>
          <a:blip r:embed="rId7"/>
          <a:stretch>
            <a:fillRect/>
          </a:stretch>
        </p:blipFill>
        <p:spPr>
          <a:xfrm>
            <a:off x="8196623" y="4044131"/>
            <a:ext cx="409575" cy="342900"/>
          </a:xfrm>
          <a:prstGeom prst="rect">
            <a:avLst/>
          </a:prstGeom>
        </p:spPr>
      </p:pic>
      <p:cxnSp>
        <p:nvCxnSpPr>
          <p:cNvPr id="56" name="Straight Connector 55">
            <a:extLst>
              <a:ext uri="{FF2B5EF4-FFF2-40B4-BE49-F238E27FC236}">
                <a16:creationId xmlns:a16="http://schemas.microsoft.com/office/drawing/2014/main" id="{C75E31D6-BE45-4D1E-9328-C3198AE84CE8}"/>
              </a:ext>
            </a:extLst>
          </p:cNvPr>
          <p:cNvCxnSpPr>
            <a:cxnSpLocks/>
            <a:stCxn id="44" idx="3"/>
            <a:endCxn id="55" idx="1"/>
          </p:cNvCxnSpPr>
          <p:nvPr/>
        </p:nvCxnSpPr>
        <p:spPr>
          <a:xfrm>
            <a:off x="6559403" y="3631998"/>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2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a:xfrm>
            <a:off x="0" y="365126"/>
            <a:ext cx="8515350" cy="591477"/>
          </a:xfrm>
        </p:spPr>
        <p:txBody>
          <a:bodyPr/>
          <a:lstStyle/>
          <a:p>
            <a:r>
              <a:rPr lang="en-US" dirty="0"/>
              <a:t>Is the “?” house a big house or a small house?</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45256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 = 1!</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511321009"/>
              </p:ext>
            </p:extLst>
          </p:nvPr>
        </p:nvGraphicFramePr>
        <p:xfrm>
          <a:off x="3893151" y="1705350"/>
          <a:ext cx="5108523" cy="11886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Too localized!</a:t>
            </a:r>
          </a:p>
        </p:txBody>
      </p:sp>
    </p:spTree>
    <p:extLst>
      <p:ext uri="{BB962C8B-B14F-4D97-AF65-F5344CB8AC3E}">
        <p14:creationId xmlns:p14="http://schemas.microsoft.com/office/powerpoint/2010/main" val="2211203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8" name="Shape 511">
            <a:extLst>
              <a:ext uri="{FF2B5EF4-FFF2-40B4-BE49-F238E27FC236}">
                <a16:creationId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1" name="Shape 527">
            <a:extLst>
              <a:ext uri="{FF2B5EF4-FFF2-40B4-BE49-F238E27FC236}">
                <a16:creationId xmlns:a16="http://schemas.microsoft.com/office/drawing/2014/main" id="{68A20C9F-C15F-4B2E-867B-871381B226C6}"/>
              </a:ext>
            </a:extLst>
          </p:cNvPr>
          <p:cNvSpPr txBox="1"/>
          <p:nvPr/>
        </p:nvSpPr>
        <p:spPr>
          <a:xfrm>
            <a:off x="393001" y="1702240"/>
            <a:ext cx="461999" cy="463200"/>
          </a:xfrm>
          <a:prstGeom prst="rect">
            <a:avLst/>
          </a:prstGeom>
          <a:noFill/>
          <a:ln>
            <a:noFill/>
          </a:ln>
        </p:spPr>
        <p:txBody>
          <a:bodyPr lIns="91425" tIns="91425" rIns="91425" bIns="91425" anchor="t" anchorCtr="0">
            <a:noAutofit/>
          </a:bodyPr>
          <a:lstStyle/>
          <a:p>
            <a:r>
              <a:rPr lang="en" sz="1000" dirty="0">
                <a:latin typeface="Open Sans"/>
                <a:ea typeface="Open Sans"/>
                <a:cs typeface="Open Sans"/>
                <a:sym typeface="Open Sans"/>
              </a:rPr>
              <a:t>K=5</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2948538711"/>
              </p:ext>
            </p:extLst>
          </p:nvPr>
        </p:nvGraphicFramePr>
        <p:xfrm>
          <a:off x="3893151" y="1705350"/>
          <a:ext cx="5108523" cy="15848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Just right for the data!</a:t>
            </a:r>
          </a:p>
        </p:txBody>
      </p:sp>
    </p:spTree>
    <p:extLst>
      <p:ext uri="{BB962C8B-B14F-4D97-AF65-F5344CB8AC3E}">
        <p14:creationId xmlns:p14="http://schemas.microsoft.com/office/powerpoint/2010/main" val="3717125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2" name="Shape 528">
            <a:extLst>
              <a:ext uri="{FF2B5EF4-FFF2-40B4-BE49-F238E27FC236}">
                <a16:creationId xmlns:a16="http://schemas.microsoft.com/office/drawing/2014/main" id="{609A58DE-F33B-4887-B56E-E7AB0A3E077B}"/>
              </a:ext>
            </a:extLst>
          </p:cNvPr>
          <p:cNvSpPr txBox="1"/>
          <p:nvPr/>
        </p:nvSpPr>
        <p:spPr>
          <a:xfrm>
            <a:off x="393000" y="1716024"/>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912373376"/>
              </p:ext>
            </p:extLst>
          </p:nvPr>
        </p:nvGraphicFramePr>
        <p:xfrm>
          <a:off x="3893151" y="1705350"/>
          <a:ext cx="5108523" cy="217919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algn="ctr" rtl="0">
                        <a:spcBef>
                          <a:spcPts val="0"/>
                        </a:spcBef>
                        <a:buNone/>
                      </a:pPr>
                      <a:r>
                        <a:rPr lang="en">
                          <a:latin typeface="Open Sans"/>
                          <a:ea typeface="Open Sans"/>
                          <a:cs typeface="Open Sans"/>
                          <a:sym typeface="Open Sans"/>
                        </a:rPr>
                        <a:t>10</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Majority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7" name="Shape 533">
            <a:extLst>
              <a:ext uri="{FF2B5EF4-FFF2-40B4-BE49-F238E27FC236}">
                <a16:creationId xmlns:a16="http://schemas.microsoft.com/office/drawing/2014/main" id="{3F458E50-E393-4102-8695-68AD92F5FD82}"/>
              </a:ext>
            </a:extLst>
          </p:cNvPr>
          <p:cNvPicPr preferRelativeResize="0"/>
          <p:nvPr/>
        </p:nvPicPr>
        <p:blipFill>
          <a:blip r:embed="rId4">
            <a:alphaModFix/>
          </a:blip>
          <a:stretch>
            <a:fillRect/>
          </a:stretch>
        </p:blipFill>
        <p:spPr>
          <a:xfrm>
            <a:off x="7507325" y="3517926"/>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Majority characteristic</a:t>
            </a:r>
          </a:p>
        </p:txBody>
      </p:sp>
    </p:spTree>
    <p:extLst>
      <p:ext uri="{BB962C8B-B14F-4D97-AF65-F5344CB8AC3E}">
        <p14:creationId xmlns:p14="http://schemas.microsoft.com/office/powerpoint/2010/main" val="3284613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records all have a “vote”</a:t>
            </a:r>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a16="http://schemas.microsoft.com/office/drawing/2014/main" id="{9E32047E-66AC-41CC-AF1C-7846156E855B}"/>
              </a:ext>
            </a:extLst>
          </p:cNvPr>
          <p:cNvGraphicFramePr>
            <a:graphicFrameLocks noGrp="1"/>
          </p:cNvGraphicFramePr>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a16="http://schemas.microsoft.com/office/drawing/2014/main" val="1241395918"/>
                    </a:ext>
                  </a:extLst>
                </a:gridCol>
                <a:gridCol w="8030066">
                  <a:extLst>
                    <a:ext uri="{9D8B030D-6E8A-4147-A177-3AD203B41FA5}">
                      <a16:colId xmlns:a16="http://schemas.microsoft.com/office/drawing/2014/main"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a16="http://schemas.microsoft.com/office/drawing/2014/main"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a16="http://schemas.microsoft.com/office/drawing/2014/main"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a16="http://schemas.microsoft.com/office/drawing/2014/main"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a16="http://schemas.microsoft.com/office/drawing/2014/main"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a16="http://schemas.microsoft.com/office/drawing/2014/main" val="1442038562"/>
                  </a:ext>
                </a:extLst>
              </a:tr>
            </a:tbl>
          </a:graphicData>
        </a:graphic>
      </p:graphicFrame>
      <p:sp>
        <p:nvSpPr>
          <p:cNvPr id="2" name="TextBox 1">
            <a:extLst>
              <a:ext uri="{FF2B5EF4-FFF2-40B4-BE49-F238E27FC236}">
                <a16:creationId xmlns:a16="http://schemas.microsoft.com/office/drawing/2014/main"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1/23/21</a:t>
            </a:fld>
            <a:endParaRPr lang="en-US"/>
          </a:p>
        </p:txBody>
      </p:sp>
      <p:sp>
        <p:nvSpPr>
          <p:cNvPr id="7"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9</a:t>
            </a:r>
          </a:p>
        </p:txBody>
      </p:sp>
      <p:sp>
        <p:nvSpPr>
          <p:cNvPr id="8"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BBEF-4231-954D-9178-DF9245CC99ED}"/>
              </a:ext>
            </a:extLst>
          </p:cNvPr>
          <p:cNvSpPr>
            <a:spLocks noGrp="1"/>
          </p:cNvSpPr>
          <p:nvPr>
            <p:ph type="title"/>
          </p:nvPr>
        </p:nvSpPr>
        <p:spPr/>
        <p:txBody>
          <a:bodyPr/>
          <a:lstStyle/>
          <a:p>
            <a:r>
              <a:rPr lang="en-US" dirty="0"/>
              <a:t>Scaling your Inputs </a:t>
            </a:r>
          </a:p>
        </p:txBody>
      </p:sp>
      <p:sp>
        <p:nvSpPr>
          <p:cNvPr id="4" name="Date Placeholder 3">
            <a:extLst>
              <a:ext uri="{FF2B5EF4-FFF2-40B4-BE49-F238E27FC236}">
                <a16:creationId xmlns:a16="http://schemas.microsoft.com/office/drawing/2014/main" id="{71A99CEE-9DD8-774D-A7CC-EA7728D1C6AF}"/>
              </a:ext>
            </a:extLst>
          </p:cNvPr>
          <p:cNvSpPr>
            <a:spLocks noGrp="1"/>
          </p:cNvSpPr>
          <p:nvPr>
            <p:ph type="dt" sz="half" idx="10"/>
          </p:nvPr>
        </p:nvSpPr>
        <p:spPr/>
        <p:txBody>
          <a:bodyPr/>
          <a:lstStyle/>
          <a:p>
            <a:fld id="{D753EFC8-4232-4598-94F6-94C0EBAFC469}" type="datetime1">
              <a:rPr lang="en-US" smtClean="0"/>
              <a:t>1/23/21</a:t>
            </a:fld>
            <a:endParaRPr lang="en-US"/>
          </a:p>
        </p:txBody>
      </p:sp>
      <p:sp>
        <p:nvSpPr>
          <p:cNvPr id="5" name="Slide Number Placeholder 4">
            <a:extLst>
              <a:ext uri="{FF2B5EF4-FFF2-40B4-BE49-F238E27FC236}">
                <a16:creationId xmlns:a16="http://schemas.microsoft.com/office/drawing/2014/main" id="{B387CA2E-CC7C-3048-90E2-7EDA72DE2599}"/>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6" name="Footer Placeholder 5">
            <a:extLst>
              <a:ext uri="{FF2B5EF4-FFF2-40B4-BE49-F238E27FC236}">
                <a16:creationId xmlns:a16="http://schemas.microsoft.com/office/drawing/2014/main" id="{4DD4450B-FAB2-F142-8A55-AD46AA443A9A}"/>
              </a:ext>
            </a:extLst>
          </p:cNvPr>
          <p:cNvSpPr>
            <a:spLocks noGrp="1"/>
          </p:cNvSpPr>
          <p:nvPr>
            <p:ph type="ftr" sz="quarter" idx="3"/>
          </p:nvPr>
        </p:nvSpPr>
        <p:spPr/>
        <p:txBody>
          <a:bodyPr/>
          <a:lstStyle/>
          <a:p>
            <a:r>
              <a:rPr lang="en-US"/>
              <a:t>Kwartler CSCI E-96</a:t>
            </a:r>
            <a:endParaRPr lang="en-US" dirty="0"/>
          </a:p>
        </p:txBody>
      </p:sp>
      <p:pic>
        <p:nvPicPr>
          <p:cNvPr id="7" name="Picture 3">
            <a:extLst>
              <a:ext uri="{FF2B5EF4-FFF2-40B4-BE49-F238E27FC236}">
                <a16:creationId xmlns:a16="http://schemas.microsoft.com/office/drawing/2014/main" id="{9ED39946-4D99-1A47-A172-5E0D2EAFF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408" y="1499616"/>
            <a:ext cx="5577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a:extLst>
              <a:ext uri="{FF2B5EF4-FFF2-40B4-BE49-F238E27FC236}">
                <a16:creationId xmlns:a16="http://schemas.microsoft.com/office/drawing/2014/main" id="{99F9207F-39CF-D347-A962-A1F7DC917BDE}"/>
              </a:ext>
            </a:extLst>
          </p:cNvPr>
          <p:cNvCxnSpPr/>
          <p:nvPr/>
        </p:nvCxnSpPr>
        <p:spPr>
          <a:xfrm>
            <a:off x="1816608" y="4962144"/>
            <a:ext cx="55351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D52B90-8CF3-BA45-82B3-2F60FE47C135}"/>
              </a:ext>
            </a:extLst>
          </p:cNvPr>
          <p:cNvCxnSpPr>
            <a:cxnSpLocks/>
          </p:cNvCxnSpPr>
          <p:nvPr/>
        </p:nvCxnSpPr>
        <p:spPr>
          <a:xfrm flipV="1">
            <a:off x="1103376" y="1536192"/>
            <a:ext cx="0" cy="3444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6CD0A1-1DF2-6D45-A4FB-F303A414119A}"/>
              </a:ext>
            </a:extLst>
          </p:cNvPr>
          <p:cNvSpPr txBox="1"/>
          <p:nvPr/>
        </p:nvSpPr>
        <p:spPr>
          <a:xfrm>
            <a:off x="3450336" y="5084064"/>
            <a:ext cx="2331151" cy="369332"/>
          </a:xfrm>
          <a:prstGeom prst="rect">
            <a:avLst/>
          </a:prstGeom>
          <a:noFill/>
        </p:spPr>
        <p:txBody>
          <a:bodyPr wrap="none" rtlCol="0">
            <a:spAutoFit/>
          </a:bodyPr>
          <a:lstStyle/>
          <a:p>
            <a:r>
              <a:rPr lang="en-US" dirty="0"/>
              <a:t>Data measured in 100s</a:t>
            </a:r>
          </a:p>
        </p:txBody>
      </p:sp>
      <p:sp>
        <p:nvSpPr>
          <p:cNvPr id="17" name="TextBox 16">
            <a:extLst>
              <a:ext uri="{FF2B5EF4-FFF2-40B4-BE49-F238E27FC236}">
                <a16:creationId xmlns:a16="http://schemas.microsoft.com/office/drawing/2014/main" id="{1757036F-C52F-664D-9DA5-175C24F37AC1}"/>
              </a:ext>
            </a:extLst>
          </p:cNvPr>
          <p:cNvSpPr txBox="1"/>
          <p:nvPr/>
        </p:nvSpPr>
        <p:spPr>
          <a:xfrm rot="16200000">
            <a:off x="-359663" y="3139441"/>
            <a:ext cx="2448171" cy="369332"/>
          </a:xfrm>
          <a:prstGeom prst="rect">
            <a:avLst/>
          </a:prstGeom>
          <a:noFill/>
        </p:spPr>
        <p:txBody>
          <a:bodyPr wrap="none" rtlCol="0">
            <a:spAutoFit/>
          </a:bodyPr>
          <a:lstStyle/>
          <a:p>
            <a:r>
              <a:rPr lang="en-US" dirty="0"/>
              <a:t>Data measured in 1000s</a:t>
            </a:r>
          </a:p>
        </p:txBody>
      </p:sp>
      <p:sp>
        <p:nvSpPr>
          <p:cNvPr id="18" name="TextBox 17">
            <a:extLst>
              <a:ext uri="{FF2B5EF4-FFF2-40B4-BE49-F238E27FC236}">
                <a16:creationId xmlns:a16="http://schemas.microsoft.com/office/drawing/2014/main" id="{8F309BC0-06F5-3F43-AEA3-AC8F78F4EC39}"/>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measures distance but doesn’t know the scale of your inputs…house size in square centimeters will have larger quantities than house size measured in  square miles.  KNN will think the distance between CM is large!</a:t>
            </a:r>
          </a:p>
        </p:txBody>
      </p:sp>
    </p:spTree>
    <p:extLst>
      <p:ext uri="{BB962C8B-B14F-4D97-AF65-F5344CB8AC3E}">
        <p14:creationId xmlns:p14="http://schemas.microsoft.com/office/powerpoint/2010/main" val="178001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15C3F-58F5-44F0-94CD-A4894D61694C}"/>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54468DB3-E0A8-4DE5-A21A-2E22EA782BFD}"/>
              </a:ext>
            </a:extLst>
          </p:cNvPr>
          <p:cNvSpPr>
            <a:spLocks noGrp="1"/>
          </p:cNvSpPr>
          <p:nvPr>
            <p:ph type="title"/>
          </p:nvPr>
        </p:nvSpPr>
        <p:spPr/>
        <p:txBody>
          <a:bodyPr/>
          <a:lstStyle/>
          <a:p>
            <a:r>
              <a:rPr lang="en-US" dirty="0"/>
              <a:t>Open normalization </a:t>
            </a:r>
            <a:r>
              <a:rPr lang="en-US" dirty="0" err="1"/>
              <a:t>example_REVISED.R</a:t>
            </a:r>
            <a:endParaRPr lang="en-US" dirty="0"/>
          </a:p>
        </p:txBody>
      </p:sp>
      <p:sp>
        <p:nvSpPr>
          <p:cNvPr id="4" name="Slide Number Placeholder 3">
            <a:extLst>
              <a:ext uri="{FF2B5EF4-FFF2-40B4-BE49-F238E27FC236}">
                <a16:creationId xmlns:a16="http://schemas.microsoft.com/office/drawing/2014/main" id="{21687115-222F-4671-A705-2763D6ECA1B4}"/>
              </a:ext>
            </a:extLst>
          </p:cNvPr>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a:extLst>
              <a:ext uri="{FF2B5EF4-FFF2-40B4-BE49-F238E27FC236}">
                <a16:creationId xmlns:a16="http://schemas.microsoft.com/office/drawing/2014/main"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  We did it as part of the preprocessing lesson.</a:t>
            </a:r>
          </a:p>
        </p:txBody>
      </p:sp>
      <p:sp>
        <p:nvSpPr>
          <p:cNvPr id="7" name="TextBox 6"/>
          <p:cNvSpPr txBox="1"/>
          <p:nvPr/>
        </p:nvSpPr>
        <p:spPr>
          <a:xfrm rot="19591288">
            <a:off x="585787" y="2786062"/>
            <a:ext cx="3341556" cy="369332"/>
          </a:xfrm>
          <a:prstGeom prst="rect">
            <a:avLst/>
          </a:prstGeom>
          <a:solidFill>
            <a:schemeClr val="accent1"/>
          </a:solidFill>
        </p:spPr>
        <p:txBody>
          <a:bodyPr wrap="none" rtlCol="0">
            <a:spAutoFit/>
          </a:bodyPr>
          <a:lstStyle/>
          <a:p>
            <a:r>
              <a:rPr lang="en-US" dirty="0">
                <a:solidFill>
                  <a:schemeClr val="bg1"/>
                </a:solidFill>
              </a:rPr>
              <a:t>VTREAT will NOT scale your data!!</a:t>
            </a:r>
          </a:p>
        </p:txBody>
      </p:sp>
      <p:pic>
        <p:nvPicPr>
          <p:cNvPr id="9218" name="Picture 2" descr="Image result for meme be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2" y="1602557"/>
            <a:ext cx="3557587" cy="32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5405767"/>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1/23/21</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28</a:t>
            </a:fld>
            <a:endParaRPr lang="en-US"/>
          </a:p>
        </p:txBody>
      </p:sp>
    </p:spTree>
    <p:extLst>
      <p:ext uri="{BB962C8B-B14F-4D97-AF65-F5344CB8AC3E}">
        <p14:creationId xmlns:p14="http://schemas.microsoft.com/office/powerpoint/2010/main" val="4163866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C5DB8-6BAA-4D96-B044-CEB883268805}"/>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a16="http://schemas.microsoft.com/office/drawing/2014/main" id="{F4C8D044-A161-430B-BC37-7FAF1692D318}"/>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a16="http://schemas.microsoft.com/office/drawing/2014/main"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705158C-4516-47D1-BEB7-3E99071CE939}"/>
              </a:ext>
            </a:extLst>
          </p:cNvPr>
          <p:cNvSpPr txBox="1"/>
          <p:nvPr/>
        </p:nvSpPr>
        <p:spPr>
          <a:xfrm>
            <a:off x="304800" y="1676400"/>
            <a:ext cx="4724400" cy="1569660"/>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cost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to reduce absenteeism</a:t>
            </a:r>
          </a:p>
        </p:txBody>
      </p:sp>
      <p:sp>
        <p:nvSpPr>
          <p:cNvPr id="7" name="TextBox 6">
            <a:extLst>
              <a:ext uri="{FF2B5EF4-FFF2-40B4-BE49-F238E27FC236}">
                <a16:creationId xmlns:a16="http://schemas.microsoft.com/office/drawing/2014/main"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a16="http://schemas.microsoft.com/office/drawing/2014/main"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a16="http://schemas.microsoft.com/office/drawing/2014/main" id="{62B3A12E-1F64-4407-8055-1641E0B64AF4}"/>
              </a:ext>
            </a:extLst>
          </p:cNvPr>
          <p:cNvSpPr txBox="1"/>
          <p:nvPr/>
        </p:nvSpPr>
        <p:spPr>
          <a:xfrm>
            <a:off x="304800" y="3381460"/>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a16="http://schemas.microsoft.com/office/drawing/2014/main" id="{44EB77A6-E81F-477D-A6EC-F4B6558CBB0E}"/>
              </a:ext>
            </a:extLst>
          </p:cNvPr>
          <p:cNvSpPr txBox="1"/>
          <p:nvPr/>
        </p:nvSpPr>
        <p:spPr>
          <a:xfrm>
            <a:off x="304800" y="3741801"/>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a16="http://schemas.microsoft.com/office/drawing/2014/main"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7AFA24-4C05-4AA4-A729-577E63D53CAF}"/>
              </a:ext>
            </a:extLst>
          </p:cNvPr>
          <p:cNvSpPr txBox="1"/>
          <p:nvPr/>
        </p:nvSpPr>
        <p:spPr>
          <a:xfrm>
            <a:off x="304799" y="541020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HR wants you to classify absenteeism to help with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a:t>Now a new Classification Approach - KNN</a:t>
            </a:r>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a:t>Data-driven,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a:t>Characteristics of KNN</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1/23/21</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6</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109092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A1F9C-F1D4-4E88-B44E-B63E7BDD92D9}"/>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3F821B3E-1F9D-4EFA-A94F-D1C2C23F3E0F}"/>
              </a:ext>
            </a:extLst>
          </p:cNvPr>
          <p:cNvSpPr>
            <a:spLocks noGrp="1"/>
          </p:cNvSpPr>
          <p:nvPr>
            <p:ph type="title"/>
          </p:nvPr>
        </p:nvSpPr>
        <p:spPr/>
        <p:txBody>
          <a:bodyPr/>
          <a:lstStyle/>
          <a:p>
            <a:r>
              <a:rPr lang="en-US" dirty="0"/>
              <a:t>Open </a:t>
            </a:r>
            <a:r>
              <a:rPr lang="en-US" dirty="0" err="1"/>
              <a:t>B_knn_example_classification.R</a:t>
            </a:r>
            <a:endParaRPr lang="en-US" dirty="0"/>
          </a:p>
        </p:txBody>
      </p:sp>
      <p:sp>
        <p:nvSpPr>
          <p:cNvPr id="4" name="Slide Number Placeholder 3">
            <a:extLst>
              <a:ext uri="{FF2B5EF4-FFF2-40B4-BE49-F238E27FC236}">
                <a16:creationId xmlns:a16="http://schemas.microsoft.com/office/drawing/2014/main" id="{83107EF7-09DB-43F7-8119-B53ED8653881}"/>
              </a:ext>
            </a:extLst>
          </p:cNvPr>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a:extLst>
              <a:ext uri="{FF2B5EF4-FFF2-40B4-BE49-F238E27FC236}">
                <a16:creationId xmlns:a16="http://schemas.microsoft.com/office/drawing/2014/main"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a16="http://schemas.microsoft.com/office/drawing/2014/main"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45921"/>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a:t>
            </a:r>
            <a:r>
              <a:rPr lang="en-US" i="0" u="sng" dirty="0"/>
              <a:t>classifying</a:t>
            </a:r>
            <a:r>
              <a:rPr lang="en-US" i="0" dirty="0"/>
              <a:t> the reasons employees have been absent.  A model like this can help classify new absent employees so we can learn what to offer to mitigate absenteeism costs and not ask employees directly.</a:t>
            </a:r>
          </a:p>
        </p:txBody>
      </p:sp>
      <p:sp>
        <p:nvSpPr>
          <p:cNvPr id="8" name="TextBox 7">
            <a:extLst>
              <a:ext uri="{FF2B5EF4-FFF2-40B4-BE49-F238E27FC236}">
                <a16:creationId xmlns:a16="http://schemas.microsoft.com/office/drawing/2014/main" id="{28A148D9-A393-459C-84F2-ED452EFDBFBB}"/>
              </a:ext>
            </a:extLst>
          </p:cNvPr>
          <p:cNvSpPr txBox="1"/>
          <p:nvPr/>
        </p:nvSpPr>
        <p:spPr>
          <a:xfrm>
            <a:off x="3482672" y="1606163"/>
            <a:ext cx="5446643" cy="2031325"/>
          </a:xfrm>
          <a:prstGeom prst="rect">
            <a:avLst/>
          </a:prstGeom>
          <a:noFill/>
        </p:spPr>
        <p:txBody>
          <a:bodyPr wrap="square" rtlCol="0">
            <a:spAutoFit/>
          </a:bodyPr>
          <a:lstStyle/>
          <a:p>
            <a:r>
              <a:rPr lang="en-US" dirty="0"/>
              <a:t>When someone calls in the operator lists a reason for the absence.</a:t>
            </a:r>
          </a:p>
          <a:p>
            <a:r>
              <a:rPr lang="en-US" dirty="0" err="1">
                <a:highlight>
                  <a:srgbClr val="C0C0C0"/>
                </a:highlight>
                <a:latin typeface="Consolas" panose="020B0609020204030204" pitchFamily="49" charset="0"/>
              </a:rPr>
              <a:t>Reason.for.absence</a:t>
            </a:r>
            <a:endParaRPr lang="en-US" dirty="0">
              <a:highlight>
                <a:srgbClr val="C0C0C0"/>
              </a:highlight>
              <a:latin typeface="Consolas" panose="020B0609020204030204" pitchFamily="49" charset="0"/>
            </a:endParaRPr>
          </a:p>
          <a:p>
            <a:r>
              <a:rPr lang="en-US" dirty="0" err="1">
                <a:highlight>
                  <a:srgbClr val="C0C0C0"/>
                </a:highlight>
                <a:latin typeface="Consolas" panose="020B0609020204030204" pitchFamily="49" charset="0"/>
              </a:rPr>
              <a:t>lowFreq</a:t>
            </a:r>
            <a:r>
              <a:rPr lang="en-US" dirty="0">
                <a:highlight>
                  <a:srgbClr val="C0C0C0"/>
                </a:highlight>
                <a:latin typeface="Consolas" panose="020B0609020204030204" pitchFamily="49" charset="0"/>
              </a:rPr>
              <a:t>  :272</a:t>
            </a:r>
          </a:p>
          <a:p>
            <a:r>
              <a:rPr lang="en-US" dirty="0">
                <a:highlight>
                  <a:srgbClr val="C0C0C0"/>
                </a:highlight>
                <a:latin typeface="Consolas" panose="020B0609020204030204" pitchFamily="49" charset="0"/>
              </a:rPr>
              <a:t>reason_0 : 43</a:t>
            </a:r>
          </a:p>
          <a:p>
            <a:r>
              <a:rPr lang="en-US" dirty="0">
                <a:highlight>
                  <a:srgbClr val="C0C0C0"/>
                </a:highlight>
                <a:latin typeface="Consolas" panose="020B0609020204030204" pitchFamily="49" charset="0"/>
              </a:rPr>
              <a:t>reason_13: 55</a:t>
            </a:r>
          </a:p>
          <a:p>
            <a:r>
              <a:rPr lang="en-US" dirty="0">
                <a:highlight>
                  <a:srgbClr val="C0C0C0"/>
                </a:highlight>
                <a:latin typeface="Consolas" panose="020B0609020204030204" pitchFamily="49" charset="0"/>
              </a:rPr>
              <a:t>reason_19: 40</a:t>
            </a:r>
          </a:p>
        </p:txBody>
      </p:sp>
    </p:spTree>
    <p:extLst>
      <p:ext uri="{BB962C8B-B14F-4D97-AF65-F5344CB8AC3E}">
        <p14:creationId xmlns:p14="http://schemas.microsoft.com/office/powerpoint/2010/main" val="292539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a16="http://schemas.microsoft.com/office/drawing/2014/main"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a:t>32</a:t>
            </a:r>
          </a:p>
        </p:txBody>
      </p:sp>
    </p:spTree>
    <p:extLst>
      <p:ext uri="{BB962C8B-B14F-4D97-AF65-F5344CB8AC3E}">
        <p14:creationId xmlns:p14="http://schemas.microsoft.com/office/powerpoint/2010/main" val="188776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&amp; Probability</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087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D87DC20B-1DCF-46CE-9723-7FC006BDFEA6}"/>
              </a:ext>
            </a:extLst>
          </p:cNvPr>
          <p:cNvSpPr/>
          <p:nvPr/>
        </p:nvSpPr>
        <p:spPr>
          <a:xfrm>
            <a:off x="4567169" y="1421769"/>
            <a:ext cx="3439061"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p:txBody>
      </p:sp>
      <p:grpSp>
        <p:nvGrpSpPr>
          <p:cNvPr id="56" name="Group 55">
            <a:extLst>
              <a:ext uri="{FF2B5EF4-FFF2-40B4-BE49-F238E27FC236}">
                <a16:creationId xmlns:a16="http://schemas.microsoft.com/office/drawing/2014/main" id="{4BE38A89-DBCD-4B10-A33A-AD17541FBDBF}"/>
              </a:ext>
            </a:extLst>
          </p:cNvPr>
          <p:cNvGrpSpPr/>
          <p:nvPr/>
        </p:nvGrpSpPr>
        <p:grpSpPr>
          <a:xfrm>
            <a:off x="4567169" y="2406020"/>
            <a:ext cx="3360515" cy="3107829"/>
            <a:chOff x="4567169" y="2406020"/>
            <a:chExt cx="3360515" cy="3107829"/>
          </a:xfrm>
        </p:grpSpPr>
        <p:grpSp>
          <p:nvGrpSpPr>
            <p:cNvPr id="27" name="Group 26">
              <a:extLst>
                <a:ext uri="{FF2B5EF4-FFF2-40B4-BE49-F238E27FC236}">
                  <a16:creationId xmlns:a16="http://schemas.microsoft.com/office/drawing/2014/main" id="{D5388B10-5478-431F-A8DE-FB8E760E0EF2}"/>
                </a:ext>
              </a:extLst>
            </p:cNvPr>
            <p:cNvGrpSpPr/>
            <p:nvPr/>
          </p:nvGrpSpPr>
          <p:grpSpPr>
            <a:xfrm>
              <a:off x="4567169" y="2406020"/>
              <a:ext cx="3096938" cy="3107829"/>
              <a:chOff x="342193" y="2375066"/>
              <a:chExt cx="3096938" cy="3107829"/>
            </a:xfrm>
          </p:grpSpPr>
          <p:grpSp>
            <p:nvGrpSpPr>
              <p:cNvPr id="28" name="Group 27">
                <a:extLst>
                  <a:ext uri="{FF2B5EF4-FFF2-40B4-BE49-F238E27FC236}">
                    <a16:creationId xmlns:a16="http://schemas.microsoft.com/office/drawing/2014/main" id="{A9EA3075-F094-4C63-A8D8-A07B0ACC55DB}"/>
                  </a:ext>
                </a:extLst>
              </p:cNvPr>
              <p:cNvGrpSpPr/>
              <p:nvPr/>
            </p:nvGrpSpPr>
            <p:grpSpPr>
              <a:xfrm>
                <a:off x="342193" y="2375066"/>
                <a:ext cx="2128825" cy="371475"/>
                <a:chOff x="369957" y="2375066"/>
                <a:chExt cx="2128825" cy="371475"/>
              </a:xfrm>
            </p:grpSpPr>
            <p:sp>
              <p:nvSpPr>
                <p:cNvPr id="40" name="TextBox 39">
                  <a:extLst>
                    <a:ext uri="{FF2B5EF4-FFF2-40B4-BE49-F238E27FC236}">
                      <a16:creationId xmlns:a16="http://schemas.microsoft.com/office/drawing/2014/main" id="{586C886B-E8C8-4B09-9CBD-A81073D28B3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41" name="Picture 40">
                  <a:extLst>
                    <a:ext uri="{FF2B5EF4-FFF2-40B4-BE49-F238E27FC236}">
                      <a16:creationId xmlns:a16="http://schemas.microsoft.com/office/drawing/2014/main" id="{BDB50A25-46EA-4C47-82E5-B70E4C006BA2}"/>
                    </a:ext>
                  </a:extLst>
                </p:cNvPr>
                <p:cNvPicPr>
                  <a:picLocks noChangeAspect="1"/>
                </p:cNvPicPr>
                <p:nvPr/>
              </p:nvPicPr>
              <p:blipFill>
                <a:blip r:embed="rId2"/>
                <a:stretch>
                  <a:fillRect/>
                </a:stretch>
              </p:blipFill>
              <p:spPr>
                <a:xfrm>
                  <a:off x="1206544" y="2375066"/>
                  <a:ext cx="447675" cy="371475"/>
                </a:xfrm>
                <a:prstGeom prst="rect">
                  <a:avLst/>
                </a:prstGeom>
              </p:spPr>
            </p:pic>
            <p:cxnSp>
              <p:nvCxnSpPr>
                <p:cNvPr id="43" name="Straight Connector 42">
                  <a:extLst>
                    <a:ext uri="{FF2B5EF4-FFF2-40B4-BE49-F238E27FC236}">
                      <a16:creationId xmlns:a16="http://schemas.microsoft.com/office/drawing/2014/main" id="{5D13077E-2A45-4633-A277-7C72EF1170A7}"/>
                    </a:ext>
                  </a:extLst>
                </p:cNvPr>
                <p:cNvCxnSpPr>
                  <a:cxnSpLocks/>
                  <a:stCxn id="41" idx="3"/>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4809DCF-07CC-4FA6-9DBE-F7771A428602}"/>
                  </a:ext>
                </a:extLst>
              </p:cNvPr>
              <p:cNvSpPr txBox="1"/>
              <p:nvPr/>
            </p:nvSpPr>
            <p:spPr>
              <a:xfrm>
                <a:off x="342193" y="2756616"/>
                <a:ext cx="3096938" cy="369332"/>
              </a:xfrm>
              <a:prstGeom prst="rect">
                <a:avLst/>
              </a:prstGeom>
              <a:noFill/>
            </p:spPr>
            <p:txBody>
              <a:bodyPr wrap="none" rtlCol="0">
                <a:spAutoFit/>
              </a:bodyPr>
              <a:lstStyle/>
              <a:p>
                <a:r>
                  <a:rPr lang="en-US" dirty="0"/>
                  <a:t>Average of k =1 neighbor = 10</a:t>
                </a:r>
              </a:p>
            </p:txBody>
          </p:sp>
          <p:sp>
            <p:nvSpPr>
              <p:cNvPr id="30" name="TextBox 29">
                <a:extLst>
                  <a:ext uri="{FF2B5EF4-FFF2-40B4-BE49-F238E27FC236}">
                    <a16:creationId xmlns:a16="http://schemas.microsoft.com/office/drawing/2014/main" id="{207B3174-DCA3-482E-9364-921E4E228EF7}"/>
                  </a:ext>
                </a:extLst>
              </p:cNvPr>
              <p:cNvSpPr txBox="1"/>
              <p:nvPr/>
            </p:nvSpPr>
            <p:spPr>
              <a:xfrm>
                <a:off x="342193" y="4836564"/>
                <a:ext cx="2610458" cy="646331"/>
              </a:xfrm>
              <a:prstGeom prst="rect">
                <a:avLst/>
              </a:prstGeom>
              <a:noFill/>
            </p:spPr>
            <p:txBody>
              <a:bodyPr wrap="none" rtlCol="0">
                <a:spAutoFit/>
              </a:bodyPr>
              <a:lstStyle/>
              <a:p>
                <a:r>
                  <a:rPr lang="en-US" dirty="0"/>
                  <a:t>Average of k =3 neighbors</a:t>
                </a:r>
              </a:p>
              <a:p>
                <a:r>
                  <a:rPr lang="en-US" dirty="0"/>
                  <a:t> = (9+5+1) / 3 = 5hrs</a:t>
                </a:r>
              </a:p>
            </p:txBody>
          </p:sp>
          <p:grpSp>
            <p:nvGrpSpPr>
              <p:cNvPr id="31" name="Group 30">
                <a:extLst>
                  <a:ext uri="{FF2B5EF4-FFF2-40B4-BE49-F238E27FC236}">
                    <a16:creationId xmlns:a16="http://schemas.microsoft.com/office/drawing/2014/main" id="{735122D8-B87B-4DBA-BA12-7B039048854E}"/>
                  </a:ext>
                </a:extLst>
              </p:cNvPr>
              <p:cNvGrpSpPr/>
              <p:nvPr/>
            </p:nvGrpSpPr>
            <p:grpSpPr>
              <a:xfrm>
                <a:off x="342193" y="3747523"/>
                <a:ext cx="2921482" cy="842154"/>
                <a:chOff x="342193" y="3782677"/>
                <a:chExt cx="2921482" cy="842154"/>
              </a:xfrm>
            </p:grpSpPr>
            <p:sp>
              <p:nvSpPr>
                <p:cNvPr id="33" name="TextBox 32">
                  <a:extLst>
                    <a:ext uri="{FF2B5EF4-FFF2-40B4-BE49-F238E27FC236}">
                      <a16:creationId xmlns:a16="http://schemas.microsoft.com/office/drawing/2014/main" id="{23BD11E3-05B0-4157-A4C6-C7BA3F1CD8AB}"/>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34" name="Picture 33">
                  <a:extLst>
                    <a:ext uri="{FF2B5EF4-FFF2-40B4-BE49-F238E27FC236}">
                      <a16:creationId xmlns:a16="http://schemas.microsoft.com/office/drawing/2014/main" id="{8B460E97-4FE3-426B-A814-B4E3560C5D13}"/>
                    </a:ext>
                  </a:extLst>
                </p:cNvPr>
                <p:cNvPicPr>
                  <a:picLocks noChangeAspect="1"/>
                </p:cNvPicPr>
                <p:nvPr/>
              </p:nvPicPr>
              <p:blipFill>
                <a:blip r:embed="rId2"/>
                <a:stretch>
                  <a:fillRect/>
                </a:stretch>
              </p:blipFill>
              <p:spPr>
                <a:xfrm>
                  <a:off x="1178780" y="3807208"/>
                  <a:ext cx="447675" cy="371475"/>
                </a:xfrm>
                <a:prstGeom prst="rect">
                  <a:avLst/>
                </a:prstGeom>
              </p:spPr>
            </p:pic>
            <p:cxnSp>
              <p:nvCxnSpPr>
                <p:cNvPr id="36" name="Straight Connector 35">
                  <a:extLst>
                    <a:ext uri="{FF2B5EF4-FFF2-40B4-BE49-F238E27FC236}">
                      <a16:creationId xmlns:a16="http://schemas.microsoft.com/office/drawing/2014/main" id="{6A29EF57-B1C4-454E-977D-9DCB8BF1E428}"/>
                    </a:ext>
                  </a:extLst>
                </p:cNvPr>
                <p:cNvCxnSpPr>
                  <a:cxnSpLocks/>
                  <a:stCxn id="34" idx="3"/>
                  <a:endCxn id="47" idx="2"/>
                </p:cNvCxnSpPr>
                <p:nvPr/>
              </p:nvCxnSpPr>
              <p:spPr>
                <a:xfrm>
                  <a:off x="1626455" y="3992946"/>
                  <a:ext cx="844563"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7767FA-02E0-4D9E-AF82-62C303502589}"/>
                    </a:ext>
                  </a:extLst>
                </p:cNvPr>
                <p:cNvCxnSpPr>
                  <a:cxnSpLocks/>
                  <a:stCxn id="34" idx="3"/>
                  <a:endCxn id="48" idx="2"/>
                </p:cNvCxnSpPr>
                <p:nvPr/>
              </p:nvCxnSpPr>
              <p:spPr>
                <a:xfrm flipV="1">
                  <a:off x="1626455" y="3782677"/>
                  <a:ext cx="1308253" cy="21026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7D8B0A-4FB1-4CD0-BB63-15458341E255}"/>
                    </a:ext>
                  </a:extLst>
                </p:cNvPr>
                <p:cNvCxnSpPr>
                  <a:cxnSpLocks/>
                  <a:stCxn id="34" idx="3"/>
                  <a:endCxn id="49" idx="2"/>
                </p:cNvCxnSpPr>
                <p:nvPr/>
              </p:nvCxnSpPr>
              <p:spPr>
                <a:xfrm>
                  <a:off x="1626455" y="3992946"/>
                  <a:ext cx="1637220" cy="63188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45" name="Oval 44">
              <a:extLst>
                <a:ext uri="{FF2B5EF4-FFF2-40B4-BE49-F238E27FC236}">
                  <a16:creationId xmlns:a16="http://schemas.microsoft.com/office/drawing/2014/main" id="{F74807B6-49F8-4609-BFC3-EAC8FE1EA05B}"/>
                </a:ext>
              </a:extLst>
            </p:cNvPr>
            <p:cNvSpPr/>
            <p:nvPr/>
          </p:nvSpPr>
          <p:spPr>
            <a:xfrm>
              <a:off x="6753704" y="245218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6C36F6D-FC52-40FC-97EA-2CA6074E3F2E}"/>
                </a:ext>
              </a:extLst>
            </p:cNvPr>
            <p:cNvSpPr/>
            <p:nvPr/>
          </p:nvSpPr>
          <p:spPr>
            <a:xfrm>
              <a:off x="6695994" y="396176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39E3B5-D081-49FE-82C8-0253745DBA9B}"/>
                </a:ext>
              </a:extLst>
            </p:cNvPr>
            <p:cNvSpPr/>
            <p:nvPr/>
          </p:nvSpPr>
          <p:spPr>
            <a:xfrm>
              <a:off x="7159684" y="3630485"/>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467B312-F62B-4881-9C41-3A7EAD837DDF}"/>
                </a:ext>
              </a:extLst>
            </p:cNvPr>
            <p:cNvSpPr/>
            <p:nvPr/>
          </p:nvSpPr>
          <p:spPr>
            <a:xfrm>
              <a:off x="7488651" y="4472639"/>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3614B49-32B4-49C2-81C8-E1668D447D1B}"/>
                </a:ext>
              </a:extLst>
            </p:cNvPr>
            <p:cNvSpPr txBox="1"/>
            <p:nvPr/>
          </p:nvSpPr>
          <p:spPr>
            <a:xfrm>
              <a:off x="6695994" y="2446562"/>
              <a:ext cx="533095" cy="276999"/>
            </a:xfrm>
            <a:prstGeom prst="rect">
              <a:avLst/>
            </a:prstGeom>
            <a:noFill/>
          </p:spPr>
          <p:txBody>
            <a:bodyPr wrap="none" rtlCol="0">
              <a:spAutoFit/>
            </a:bodyPr>
            <a:lstStyle/>
            <a:p>
              <a:r>
                <a:rPr lang="en-US" sz="1200" dirty="0"/>
                <a:t>10hrs</a:t>
              </a:r>
            </a:p>
          </p:txBody>
        </p:sp>
        <p:sp>
          <p:nvSpPr>
            <p:cNvPr id="53" name="TextBox 52">
              <a:extLst>
                <a:ext uri="{FF2B5EF4-FFF2-40B4-BE49-F238E27FC236}">
                  <a16:creationId xmlns:a16="http://schemas.microsoft.com/office/drawing/2014/main" id="{F629DB5E-33F9-4FC8-83AA-0C87F4CCF682}"/>
                </a:ext>
              </a:extLst>
            </p:cNvPr>
            <p:cNvSpPr txBox="1"/>
            <p:nvPr/>
          </p:nvSpPr>
          <p:spPr>
            <a:xfrm>
              <a:off x="7129122" y="3635697"/>
              <a:ext cx="454548" cy="276999"/>
            </a:xfrm>
            <a:prstGeom prst="rect">
              <a:avLst/>
            </a:prstGeom>
            <a:noFill/>
          </p:spPr>
          <p:txBody>
            <a:bodyPr wrap="none" rtlCol="0">
              <a:spAutoFit/>
            </a:bodyPr>
            <a:lstStyle/>
            <a:p>
              <a:r>
                <a:rPr lang="en-US" sz="1200" dirty="0"/>
                <a:t>5hrs</a:t>
              </a:r>
            </a:p>
          </p:txBody>
        </p:sp>
        <p:sp>
          <p:nvSpPr>
            <p:cNvPr id="54" name="TextBox 53">
              <a:extLst>
                <a:ext uri="{FF2B5EF4-FFF2-40B4-BE49-F238E27FC236}">
                  <a16:creationId xmlns:a16="http://schemas.microsoft.com/office/drawing/2014/main" id="{9EBA1D59-CC19-4024-B540-8EFE11CAAD1D}"/>
                </a:ext>
              </a:extLst>
            </p:cNvPr>
            <p:cNvSpPr txBox="1"/>
            <p:nvPr/>
          </p:nvSpPr>
          <p:spPr>
            <a:xfrm>
              <a:off x="6666512" y="3969748"/>
              <a:ext cx="454548" cy="276999"/>
            </a:xfrm>
            <a:prstGeom prst="rect">
              <a:avLst/>
            </a:prstGeom>
            <a:noFill/>
          </p:spPr>
          <p:txBody>
            <a:bodyPr wrap="none" rtlCol="0">
              <a:spAutoFit/>
            </a:bodyPr>
            <a:lstStyle/>
            <a:p>
              <a:r>
                <a:rPr lang="en-US" sz="1200" dirty="0"/>
                <a:t>1hrs</a:t>
              </a:r>
            </a:p>
          </p:txBody>
        </p:sp>
        <p:sp>
          <p:nvSpPr>
            <p:cNvPr id="55" name="TextBox 54">
              <a:extLst>
                <a:ext uri="{FF2B5EF4-FFF2-40B4-BE49-F238E27FC236}">
                  <a16:creationId xmlns:a16="http://schemas.microsoft.com/office/drawing/2014/main" id="{2F9294BE-AD02-4BF1-823E-9E70BAB228E0}"/>
                </a:ext>
              </a:extLst>
            </p:cNvPr>
            <p:cNvSpPr txBox="1"/>
            <p:nvPr/>
          </p:nvSpPr>
          <p:spPr>
            <a:xfrm>
              <a:off x="7473136" y="4502819"/>
              <a:ext cx="454548" cy="276999"/>
            </a:xfrm>
            <a:prstGeom prst="rect">
              <a:avLst/>
            </a:prstGeom>
            <a:noFill/>
          </p:spPr>
          <p:txBody>
            <a:bodyPr wrap="none" rtlCol="0">
              <a:spAutoFit/>
            </a:bodyPr>
            <a:lstStyle/>
            <a:p>
              <a:r>
                <a:rPr lang="en-US" sz="1200" dirty="0"/>
                <a:t>9hrs</a:t>
              </a:r>
            </a:p>
          </p:txBody>
        </p:sp>
      </p:grpSp>
    </p:spTree>
    <p:extLst>
      <p:ext uri="{BB962C8B-B14F-4D97-AF65-F5344CB8AC3E}">
        <p14:creationId xmlns:p14="http://schemas.microsoft.com/office/powerpoint/2010/main" val="446614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30C49-9868-437C-B51A-C9AE65FDDB1B}"/>
              </a:ext>
            </a:extLst>
          </p:cNvPr>
          <p:cNvSpPr>
            <a:spLocks noGrp="1"/>
          </p:cNvSpPr>
          <p:nvPr>
            <p:ph type="dt" sz="half" idx="10"/>
          </p:nvPr>
        </p:nvSpPr>
        <p:spPr/>
        <p:txBody>
          <a:bodyPr/>
          <a:lstStyle/>
          <a:p>
            <a:fld id="{6700A58B-DD98-43D0-B791-721480A02982}" type="datetime1">
              <a:rPr lang="en-US" smtClean="0"/>
              <a:t>1/23/21</a:t>
            </a:fld>
            <a:endParaRPr lang="en-US"/>
          </a:p>
        </p:txBody>
      </p:sp>
      <p:sp>
        <p:nvSpPr>
          <p:cNvPr id="3" name="Title 2">
            <a:extLst>
              <a:ext uri="{FF2B5EF4-FFF2-40B4-BE49-F238E27FC236}">
                <a16:creationId xmlns:a16="http://schemas.microsoft.com/office/drawing/2014/main" id="{10BB56C7-4827-465A-B43A-D4B980928F59}"/>
              </a:ext>
            </a:extLst>
          </p:cNvPr>
          <p:cNvSpPr>
            <a:spLocks noGrp="1"/>
          </p:cNvSpPr>
          <p:nvPr>
            <p:ph type="title"/>
          </p:nvPr>
        </p:nvSpPr>
        <p:spPr/>
        <p:txBody>
          <a:bodyPr/>
          <a:lstStyle/>
          <a:p>
            <a:r>
              <a:rPr lang="en-US" dirty="0"/>
              <a:t>Open ﻿</a:t>
            </a:r>
            <a:r>
              <a:rPr lang="en-US" dirty="0" err="1"/>
              <a:t>C_knn_example_prediction.R</a:t>
            </a:r>
            <a:endParaRPr lang="en-US" dirty="0"/>
          </a:p>
        </p:txBody>
      </p:sp>
      <p:sp>
        <p:nvSpPr>
          <p:cNvPr id="4" name="Slide Number Placeholder 3">
            <a:extLst>
              <a:ext uri="{FF2B5EF4-FFF2-40B4-BE49-F238E27FC236}">
                <a16:creationId xmlns:a16="http://schemas.microsoft.com/office/drawing/2014/main" id="{E9955B1C-97F2-4BA6-88E6-B874A5864F39}"/>
              </a:ext>
            </a:extLst>
          </p:cNvPr>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a:extLst>
              <a:ext uri="{FF2B5EF4-FFF2-40B4-BE49-F238E27FC236}">
                <a16:creationId xmlns:a16="http://schemas.microsoft.com/office/drawing/2014/main"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a16="http://schemas.microsoft.com/office/drawing/2014/main"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68" y="1461170"/>
            <a:ext cx="3019044" cy="30266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30A5A6-7E68-40DA-B56D-06F7C52E1175}"/>
              </a:ext>
            </a:extLst>
          </p:cNvPr>
          <p:cNvSpPr txBox="1"/>
          <p:nvPr/>
        </p:nvSpPr>
        <p:spPr>
          <a:xfrm>
            <a:off x="3482672" y="1606163"/>
            <a:ext cx="5446643" cy="2585323"/>
          </a:xfrm>
          <a:prstGeom prst="rect">
            <a:avLst/>
          </a:prstGeom>
          <a:noFill/>
        </p:spPr>
        <p:txBody>
          <a:bodyPr wrap="square" rtlCol="0">
            <a:spAutoFit/>
          </a:bodyPr>
          <a:lstStyle/>
          <a:p>
            <a:r>
              <a:rPr lang="en-US" dirty="0"/>
              <a:t>Historical human resource records show the amount of time called out.</a:t>
            </a:r>
          </a:p>
          <a:p>
            <a:r>
              <a:rPr lang="en-US" dirty="0" err="1">
                <a:highlight>
                  <a:srgbClr val="C0C0C0"/>
                </a:highlight>
                <a:latin typeface="Consolas" panose="020B0609020204030204" pitchFamily="49" charset="0"/>
              </a:rPr>
              <a:t>Absenteeism.time.in.hours</a:t>
            </a:r>
            <a:endParaRPr lang="en-US" dirty="0">
              <a:highlight>
                <a:srgbClr val="C0C0C0"/>
              </a:highlight>
              <a:latin typeface="Consolas" panose="020B0609020204030204" pitchFamily="49" charset="0"/>
            </a:endParaRPr>
          </a:p>
          <a:p>
            <a:r>
              <a:rPr lang="en-US" dirty="0">
                <a:highlight>
                  <a:srgbClr val="C0C0C0"/>
                </a:highlight>
                <a:latin typeface="Consolas" panose="020B0609020204030204" pitchFamily="49" charset="0"/>
              </a:rPr>
              <a:t>Min: 0</a:t>
            </a:r>
          </a:p>
          <a:p>
            <a:r>
              <a:rPr lang="en-US" dirty="0">
                <a:highlight>
                  <a:srgbClr val="C0C0C0"/>
                </a:highlight>
                <a:latin typeface="Consolas" panose="020B0609020204030204" pitchFamily="49" charset="0"/>
              </a:rPr>
              <a:t>1</a:t>
            </a:r>
            <a:r>
              <a:rPr lang="en-US" baseline="30000" dirty="0">
                <a:highlight>
                  <a:srgbClr val="C0C0C0"/>
                </a:highlight>
                <a:latin typeface="Consolas" panose="020B0609020204030204" pitchFamily="49" charset="0"/>
              </a:rPr>
              <a:t>st</a:t>
            </a:r>
            <a:r>
              <a:rPr lang="en-US" dirty="0">
                <a:highlight>
                  <a:srgbClr val="C0C0C0"/>
                </a:highlight>
                <a:latin typeface="Consolas" panose="020B0609020204030204" pitchFamily="49" charset="0"/>
              </a:rPr>
              <a:t> Qu.: 2</a:t>
            </a:r>
          </a:p>
          <a:p>
            <a:r>
              <a:rPr lang="en-US" dirty="0">
                <a:highlight>
                  <a:srgbClr val="C0C0C0"/>
                </a:highlight>
                <a:latin typeface="Consolas" panose="020B0609020204030204" pitchFamily="49" charset="0"/>
              </a:rPr>
              <a:t>Median: 3</a:t>
            </a:r>
          </a:p>
          <a:p>
            <a:r>
              <a:rPr lang="en-US" dirty="0">
                <a:highlight>
                  <a:srgbClr val="C0C0C0"/>
                </a:highlight>
                <a:latin typeface="Consolas" panose="020B0609020204030204" pitchFamily="49" charset="0"/>
              </a:rPr>
              <a:t>Mean:   6.92</a:t>
            </a:r>
          </a:p>
          <a:p>
            <a:r>
              <a:rPr lang="en-US" dirty="0">
                <a:highlight>
                  <a:srgbClr val="C0C0C0"/>
                </a:highlight>
                <a:latin typeface="Consolas" panose="020B0609020204030204" pitchFamily="49" charset="0"/>
              </a:rPr>
              <a:t>3</a:t>
            </a:r>
            <a:r>
              <a:rPr lang="en-US" baseline="30000" dirty="0">
                <a:highlight>
                  <a:srgbClr val="C0C0C0"/>
                </a:highlight>
                <a:latin typeface="Consolas" panose="020B0609020204030204" pitchFamily="49" charset="0"/>
              </a:rPr>
              <a:t>rd</a:t>
            </a:r>
            <a:r>
              <a:rPr lang="en-US" dirty="0">
                <a:highlight>
                  <a:srgbClr val="C0C0C0"/>
                </a:highlight>
                <a:latin typeface="Consolas" panose="020B0609020204030204" pitchFamily="49" charset="0"/>
              </a:rPr>
              <a:t> Qu.: 8</a:t>
            </a:r>
          </a:p>
          <a:p>
            <a:r>
              <a:rPr lang="en-US" dirty="0">
                <a:highlight>
                  <a:srgbClr val="C0C0C0"/>
                </a:highlight>
                <a:latin typeface="Consolas" panose="020B0609020204030204" pitchFamily="49" charset="0"/>
              </a:rPr>
              <a:t>Max:    120</a:t>
            </a:r>
          </a:p>
        </p:txBody>
      </p:sp>
      <p:sp>
        <p:nvSpPr>
          <p:cNvPr id="9" name="TextBox 8">
            <a:extLst>
              <a:ext uri="{FF2B5EF4-FFF2-40B4-BE49-F238E27FC236}">
                <a16:creationId xmlns:a16="http://schemas.microsoft.com/office/drawing/2014/main" id="{EC481388-0A6B-934F-8CEC-853886AD7AB2}"/>
              </a:ext>
            </a:extLst>
          </p:cNvPr>
          <p:cNvSpPr txBox="1"/>
          <p:nvPr/>
        </p:nvSpPr>
        <p:spPr>
          <a:xfrm>
            <a:off x="304799" y="547116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Operations wants to know the time employees will be away to improve staffing.  </a:t>
            </a:r>
          </a:p>
          <a:p>
            <a:r>
              <a:rPr lang="en-US" i="0" dirty="0"/>
              <a:t>“If employee A  is out given some characteristics, how much time will they miss and should we call a temp to work”</a:t>
            </a:r>
          </a:p>
        </p:txBody>
      </p:sp>
    </p:spTree>
    <p:extLst>
      <p:ext uri="{BB962C8B-B14F-4D97-AF65-F5344CB8AC3E}">
        <p14:creationId xmlns:p14="http://schemas.microsoft.com/office/powerpoint/2010/main" val="286546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5089428"/>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endParaRPr lang="en-US" altLang="en-US" dirty="0"/>
          </a:p>
          <a:p>
            <a:pPr eaLnBrk="1" hangingPunct="1"/>
            <a:r>
              <a:rPr lang="en-US" altLang="en-US" dirty="0"/>
              <a:t>Find distance between known and unknown records </a:t>
            </a:r>
          </a:p>
          <a:p>
            <a:pPr eaLnBrk="1" hangingPunct="1"/>
            <a:endParaRPr lang="en-US" altLang="en-US" dirty="0"/>
          </a:p>
          <a:p>
            <a:pPr eaLnBrk="1" hangingPunct="1"/>
            <a:r>
              <a:rPr lang="en-US" altLang="en-US" dirty="0"/>
              <a:t>“Curse of dimensionality” – need to limit # of predictors</a:t>
            </a:r>
          </a:p>
          <a:p>
            <a:pPr eaLnBrk="1" hangingPunct="1"/>
            <a:endParaRPr lang="en-US" altLang="en-US" dirty="0"/>
          </a:p>
          <a:p>
            <a:pPr eaLnBrk="1" hangingPunct="1"/>
            <a:r>
              <a:rPr lang="en-US" altLang="en-US" dirty="0"/>
              <a:t>Slow to predict new records –</a:t>
            </a:r>
          </a:p>
          <a:p>
            <a:pPr lvl="1"/>
            <a:r>
              <a:rPr lang="en-US" altLang="en-US" dirty="0"/>
              <a:t> </a:t>
            </a:r>
            <a:r>
              <a:rPr lang="en-US" altLang="en-US" i="1" dirty="0"/>
              <a:t>non-parametric </a:t>
            </a:r>
            <a:r>
              <a:rPr lang="en-US" altLang="en-US" dirty="0"/>
              <a:t>i.e. for every new record it must measure the distance to all data points in the training set, so the model object has to also keep all of the original data.  In contrast a parametric model like linear regression has to only keep the </a:t>
            </a:r>
            <a:r>
              <a:rPr lang="en-US" altLang="en-US" b="1" dirty="0"/>
              <a:t>beta coefficients </a:t>
            </a:r>
            <a:r>
              <a:rPr lang="en-US" altLang="en-US" dirty="0"/>
              <a:t>so its much faster.</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36</a:t>
            </a:r>
          </a:p>
        </p:txBody>
      </p:sp>
    </p:spTree>
    <p:extLst>
      <p:ext uri="{BB962C8B-B14F-4D97-AF65-F5344CB8AC3E}">
        <p14:creationId xmlns:p14="http://schemas.microsoft.com/office/powerpoint/2010/main" val="206530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1/23/21</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5198346" cy="2862322"/>
          </a:xfrm>
          <a:prstGeom prst="rect">
            <a:avLst/>
          </a:prstGeom>
          <a:noFill/>
        </p:spPr>
        <p:txBody>
          <a:bodyPr wrap="non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Regression (continuous predictions)</a:t>
            </a:r>
          </a:p>
          <a:p>
            <a:endParaRPr lang="en-US" dirty="0"/>
          </a:p>
          <a:p>
            <a:r>
              <a:rPr lang="en-US" u="sng" dirty="0"/>
              <a:t>Today</a:t>
            </a:r>
          </a:p>
          <a:p>
            <a:pPr marL="285750" indent="-285750">
              <a:buFont typeface="Arial" panose="020B0604020202020204" pitchFamily="34" charset="0"/>
              <a:buChar char="•"/>
            </a:pPr>
            <a:r>
              <a:rPr lang="en-US" dirty="0"/>
              <a:t>Binary Classification (logistic regression) </a:t>
            </a:r>
          </a:p>
          <a:p>
            <a:pPr marL="285750" indent="-285750">
              <a:buFont typeface="Arial" panose="020B0604020202020204" pitchFamily="34" charset="0"/>
              <a:buChar char="•"/>
            </a:pPr>
            <a:r>
              <a:rPr lang="en-US" dirty="0"/>
              <a:t>KNN (continuous &amp; classification – binary or multi)</a:t>
            </a:r>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KNN </a:t>
            </a:r>
            <a:r>
              <a:rPr lang="en-US" dirty="0" err="1"/>
              <a:t>algo</a:t>
            </a:r>
            <a:r>
              <a:rPr lang="en-US" dirty="0"/>
              <a:t> is a real machine learning algorithm which can solve binary classification, multi-classification &amp; continuous problems!</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7556" y="424815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5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a16="http://schemas.microsoft.com/office/drawing/2014/main"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1/23/21</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7</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32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102"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a16="http://schemas.microsoft.com/office/drawing/2014/main"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1/23/21</a:t>
            </a:fld>
            <a:endParaRPr lang="en-US"/>
          </a:p>
        </p:txBody>
      </p:sp>
      <p:sp>
        <p:nvSpPr>
          <p:cNvPr id="9"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1"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2074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East Side of Cleveland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13</a:t>
            </a:r>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63012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pPr defTabSz="914400"/>
            <a:r>
              <a:rPr lang="en-US" sz="3100"/>
              <a:t>Example East Side House</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1" r="1" b="1"/>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67986" y="3752850"/>
            <a:ext cx="5614060" cy="2452687"/>
          </a:xfrm>
          <a:prstGeom prst="rect">
            <a:avLst/>
          </a:prstGeom>
        </p:spPr>
        <p:txBody>
          <a:bodyPr vert="horz" lIns="91440" tIns="45720" rIns="91440" bIns="45720" rtlCol="0" anchor="ctr">
            <a:normAutofit/>
          </a:bodyPr>
          <a:lstStyle/>
          <a:p>
            <a:pPr marL="117475" indent="-228600">
              <a:lnSpc>
                <a:spcPct val="90000"/>
              </a:lnSpc>
              <a:spcAft>
                <a:spcPts val="600"/>
              </a:spcAft>
              <a:buFont typeface="Arial" panose="020B0604020202020204" pitchFamily="34" charset="0"/>
              <a:buChar char="•"/>
            </a:pPr>
            <a:r>
              <a:rPr lang="en-US" sz="1600"/>
              <a:t>$25K</a:t>
            </a:r>
          </a:p>
          <a:p>
            <a:pPr marL="117475" indent="-228600">
              <a:lnSpc>
                <a:spcPct val="90000"/>
              </a:lnSpc>
              <a:spcAft>
                <a:spcPts val="600"/>
              </a:spcAft>
              <a:buFont typeface="Arial" panose="020B0604020202020204" pitchFamily="34" charset="0"/>
              <a:buChar char="•"/>
            </a:pPr>
            <a:r>
              <a:rPr lang="en-US" sz="1600"/>
              <a:t>3 beds</a:t>
            </a:r>
          </a:p>
          <a:p>
            <a:pPr marL="117475" indent="-228600">
              <a:lnSpc>
                <a:spcPct val="90000"/>
              </a:lnSpc>
              <a:spcAft>
                <a:spcPts val="600"/>
              </a:spcAft>
              <a:buFont typeface="Arial" panose="020B0604020202020204" pitchFamily="34" charset="0"/>
              <a:buChar char="•"/>
            </a:pPr>
            <a:r>
              <a:rPr lang="en-US" sz="1600"/>
              <a:t>2 baths</a:t>
            </a:r>
          </a:p>
          <a:p>
            <a:pPr marL="117475" indent="-228600">
              <a:lnSpc>
                <a:spcPct val="90000"/>
              </a:lnSpc>
              <a:spcAft>
                <a:spcPts val="600"/>
              </a:spcAft>
              <a:buFont typeface="Arial" panose="020B0604020202020204" pitchFamily="34" charset="0"/>
              <a:buChar char="•"/>
            </a:pPr>
            <a:r>
              <a:rPr lang="en-US" sz="1600"/>
              <a:t>1,420 sqft</a:t>
            </a:r>
          </a:p>
          <a:p>
            <a:pPr marL="117475" indent="-228600">
              <a:lnSpc>
                <a:spcPct val="90000"/>
              </a:lnSpc>
              <a:spcAft>
                <a:spcPts val="600"/>
              </a:spcAft>
              <a:buFont typeface="Arial" panose="020B0604020202020204" pitchFamily="34" charset="0"/>
              <a:buChar char="•"/>
            </a:pPr>
            <a:r>
              <a:rPr lang="en-US" sz="1600"/>
              <a:t>44108 zip</a:t>
            </a:r>
          </a:p>
          <a:p>
            <a:pPr indent="-228600">
              <a:lnSpc>
                <a:spcPct val="90000"/>
              </a:lnSpc>
              <a:spcAft>
                <a:spcPts val="600"/>
              </a:spcAft>
              <a:buFont typeface="Arial" panose="020B0604020202020204" pitchFamily="34" charset="0"/>
              <a:buChar char="•"/>
            </a:pPr>
            <a:endParaRPr lang="en-US" sz="1600"/>
          </a:p>
        </p:txBody>
      </p:sp>
      <p:sp>
        <p:nvSpPr>
          <p:cNvPr id="5" name="Date Placeholder 4"/>
          <p:cNvSpPr>
            <a:spLocks noGrp="1"/>
          </p:cNvSpPr>
          <p:nvPr>
            <p:ph type="dt" sz="half" idx="10"/>
          </p:nvPr>
        </p:nvSpPr>
        <p:spPr>
          <a:xfrm>
            <a:off x="360759" y="6356350"/>
            <a:ext cx="2057400" cy="365125"/>
          </a:xfrm>
        </p:spPr>
        <p:txBody>
          <a:bodyPr vert="horz" lIns="91440" tIns="45720" rIns="91440" bIns="45720" rtlCol="0" anchor="ctr">
            <a:normAutofit/>
          </a:bodyPr>
          <a:lstStyle/>
          <a:p>
            <a:pPr>
              <a:spcAft>
                <a:spcPts val="600"/>
              </a:spcAft>
              <a:defRPr/>
            </a:pPr>
            <a:fld id="{9B19E99B-5349-415A-8E56-8E989211A366}" type="datetime1">
              <a:rPr lang="en-US" sz="1000">
                <a:solidFill>
                  <a:schemeClr val="tx1">
                    <a:lumMod val="75000"/>
                    <a:lumOff val="25000"/>
                  </a:schemeClr>
                </a:solidFill>
                <a:latin typeface="Calibri" panose="020F0502020204030204"/>
              </a:rPr>
              <a:pPr>
                <a:spcAft>
                  <a:spcPts val="600"/>
                </a:spcAft>
                <a:defRPr/>
              </a:pPr>
              <a:t>1/23/21</a:t>
            </a:fld>
            <a:endParaRPr lang="en-US" sz="1000">
              <a:solidFill>
                <a:schemeClr val="tx1">
                  <a:lumMod val="75000"/>
                  <a:lumOff val="25000"/>
                </a:schemeClr>
              </a:solidFill>
              <a:latin typeface="Calibri" panose="020F0502020204030204"/>
            </a:endParaRPr>
          </a:p>
        </p:txBody>
      </p:sp>
      <p:sp>
        <p:nvSpPr>
          <p:cNvPr id="8" name="Footer Placeholder 4"/>
          <p:cNvSpPr>
            <a:spLocks noGrp="1"/>
          </p:cNvSpPr>
          <p:nvPr>
            <p:ph type="ftr" sz="quarter" idx="3"/>
          </p:nvPr>
        </p:nvSpPr>
        <p:spPr>
          <a:xfrm>
            <a:off x="3028950" y="6356351"/>
            <a:ext cx="3086100" cy="365125"/>
          </a:xfrm>
        </p:spPr>
        <p:txBody>
          <a:bodyPr vert="horz" lIns="91440" tIns="45720" rIns="91440" bIns="45720" rtlCol="0" anchor="ctr">
            <a:normAutofit/>
          </a:bodyPr>
          <a:lstStyle/>
          <a:p>
            <a:pPr>
              <a:spcAft>
                <a:spcPts val="600"/>
              </a:spcAft>
              <a:defRPr/>
            </a:pPr>
            <a:r>
              <a:rPr lang="en-US" sz="1000" kern="1200">
                <a:solidFill>
                  <a:schemeClr val="tx1">
                    <a:lumMod val="75000"/>
                    <a:lumOff val="25000"/>
                  </a:schemeClr>
                </a:solidFill>
                <a:latin typeface="Calibri" panose="020F0502020204030204"/>
                <a:ea typeface="+mn-ea"/>
                <a:cs typeface="+mn-cs"/>
              </a:rPr>
              <a:t>Kwartler CSCI E-96</a:t>
            </a:r>
          </a:p>
        </p:txBody>
      </p:sp>
      <p:sp>
        <p:nvSpPr>
          <p:cNvPr id="7" name="Slide Number Placeholder 6"/>
          <p:cNvSpPr>
            <a:spLocks noGrp="1"/>
          </p:cNvSpPr>
          <p:nvPr>
            <p:ph type="sldNum" sz="quarter" idx="12"/>
          </p:nvPr>
        </p:nvSpPr>
        <p:spPr>
          <a:xfrm>
            <a:off x="6648450" y="6356350"/>
            <a:ext cx="2057400" cy="365125"/>
          </a:xfrm>
        </p:spPr>
        <p:txBody>
          <a:bodyPr vert="horz" lIns="91440" tIns="45720" rIns="91440" bIns="45720" rtlCol="0" anchor="ctr">
            <a:normAutofit/>
          </a:bodyPr>
          <a:lstStyle/>
          <a:p>
            <a:pPr>
              <a:spcAft>
                <a:spcPts val="600"/>
              </a:spcAft>
              <a:defRPr/>
            </a:pPr>
            <a:r>
              <a:rPr lang="en-US" sz="1000">
                <a:solidFill>
                  <a:schemeClr val="tx1">
                    <a:lumMod val="75000"/>
                    <a:lumOff val="25000"/>
                  </a:schemeClr>
                </a:solidFill>
                <a:latin typeface="Calibri" panose="020F0502020204030204"/>
              </a:rPr>
              <a:t>14</a:t>
            </a:r>
          </a:p>
        </p:txBody>
      </p:sp>
    </p:spTree>
    <p:extLst>
      <p:ext uri="{BB962C8B-B14F-4D97-AF65-F5344CB8AC3E}">
        <p14:creationId xmlns:p14="http://schemas.microsoft.com/office/powerpoint/2010/main" val="297748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8B6B88-FE04-A041-ADDA-A6F50EC568BE}"/>
              </a:ext>
            </a:extLst>
          </p:cNvPr>
          <p:cNvSpPr>
            <a:spLocks noGrp="1"/>
          </p:cNvSpPr>
          <p:nvPr>
            <p:ph type="title"/>
          </p:nvPr>
        </p:nvSpPr>
        <p:spPr>
          <a:xfrm>
            <a:off x="628650" y="5186423"/>
            <a:ext cx="7886700" cy="1114382"/>
          </a:xfrm>
        </p:spPr>
        <p:txBody>
          <a:bodyPr vert="horz" lIns="91440" tIns="45720" rIns="91440" bIns="45720" rtlCol="0" anchor="ctr">
            <a:normAutofit/>
          </a:bodyPr>
          <a:lstStyle/>
          <a:p>
            <a:pPr algn="ctr" defTabSz="914400"/>
            <a:r>
              <a:rPr lang="en-US" sz="4500"/>
              <a:t>Example West Side House</a:t>
            </a:r>
          </a:p>
        </p:txBody>
      </p:sp>
      <p:pic>
        <p:nvPicPr>
          <p:cNvPr id="7" name="Picture 6">
            <a:extLst>
              <a:ext uri="{FF2B5EF4-FFF2-40B4-BE49-F238E27FC236}">
                <a16:creationId xmlns:a16="http://schemas.microsoft.com/office/drawing/2014/main" id="{D4915DE5-8A73-CB44-B727-FCC3EAEF7504}"/>
              </a:ext>
            </a:extLst>
          </p:cNvPr>
          <p:cNvPicPr>
            <a:picLocks noChangeAspect="1"/>
          </p:cNvPicPr>
          <p:nvPr/>
        </p:nvPicPr>
        <p:blipFill rotWithShape="1">
          <a:blip r:embed="rId2"/>
          <a:srcRect l="7405" r="10086" b="2"/>
          <a:stretch/>
        </p:blipFill>
        <p:spPr>
          <a:xfrm>
            <a:off x="20" y="10"/>
            <a:ext cx="9143980" cy="5014697"/>
          </a:xfrm>
          <a:prstGeom prst="rect">
            <a:avLst/>
          </a:prstGeom>
        </p:spPr>
      </p:pic>
      <p:sp>
        <p:nvSpPr>
          <p:cNvPr id="4" name="Date Placeholder 3">
            <a:extLst>
              <a:ext uri="{FF2B5EF4-FFF2-40B4-BE49-F238E27FC236}">
                <a16:creationId xmlns:a16="http://schemas.microsoft.com/office/drawing/2014/main" id="{32517E6D-10ED-7941-A629-9439D184EE52}"/>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D753EFC8-4232-4598-94F6-94C0EBAFC469}" type="datetime1">
              <a:rPr lang="en-US" sz="1200" smtClean="0"/>
              <a:pPr defTabSz="457200">
                <a:spcAft>
                  <a:spcPts val="600"/>
                </a:spcAft>
              </a:pPr>
              <a:t>1/23/21</a:t>
            </a:fld>
            <a:endParaRPr lang="en-US" sz="1200"/>
          </a:p>
        </p:txBody>
      </p:sp>
      <p:sp>
        <p:nvSpPr>
          <p:cNvPr id="6" name="Footer Placeholder 5">
            <a:extLst>
              <a:ext uri="{FF2B5EF4-FFF2-40B4-BE49-F238E27FC236}">
                <a16:creationId xmlns:a16="http://schemas.microsoft.com/office/drawing/2014/main" id="{8FD8F764-BF8B-CE47-9584-B6A23443EF24}"/>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a:solidFill>
                  <a:schemeClr val="tx1">
                    <a:tint val="75000"/>
                  </a:schemeClr>
                </a:solidFill>
                <a:latin typeface="+mn-lt"/>
                <a:ea typeface="+mn-ea"/>
                <a:cs typeface="+mn-cs"/>
              </a:rPr>
              <a:t>Kwartler CSCI E-96</a:t>
            </a:r>
          </a:p>
        </p:txBody>
      </p:sp>
      <p:sp>
        <p:nvSpPr>
          <p:cNvPr id="5" name="Slide Number Placeholder 4">
            <a:extLst>
              <a:ext uri="{FF2B5EF4-FFF2-40B4-BE49-F238E27FC236}">
                <a16:creationId xmlns:a16="http://schemas.microsoft.com/office/drawing/2014/main" id="{0F28C8F3-B9B3-DA49-86E8-583F090FB68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smtClean="0"/>
              <a:pPr defTabSz="457200">
                <a:spcAft>
                  <a:spcPts val="600"/>
                </a:spcAft>
              </a:pPr>
              <a:t>8</a:t>
            </a:fld>
            <a:endParaRPr lang="en-US" sz="1200"/>
          </a:p>
        </p:txBody>
      </p:sp>
    </p:spTree>
    <p:extLst>
      <p:ext uri="{BB962C8B-B14F-4D97-AF65-F5344CB8AC3E}">
        <p14:creationId xmlns:p14="http://schemas.microsoft.com/office/powerpoint/2010/main" val="363424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279992848"/>
              </p:ext>
            </p:extLst>
          </p:nvPr>
        </p:nvGraphicFramePr>
        <p:xfrm>
          <a:off x="457200" y="1728156"/>
          <a:ext cx="3232152" cy="3708400"/>
        </p:xfrm>
        <a:graphic>
          <a:graphicData uri="http://schemas.openxmlformats.org/drawingml/2006/table">
            <a:tbl>
              <a:tblPr firstRow="1" bandRow="1">
                <a:tableStyleId>{5C22544A-7EE6-4342-B048-85BDC9FD1C3A}</a:tableStyleId>
              </a:tblPr>
              <a:tblGrid>
                <a:gridCol w="808038">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808038">
                  <a:extLst>
                    <a:ext uri="{9D8B030D-6E8A-4147-A177-3AD203B41FA5}">
                      <a16:colId xmlns:a16="http://schemas.microsoft.com/office/drawing/2014/main" val="20002"/>
                    </a:ext>
                  </a:extLst>
                </a:gridCol>
                <a:gridCol w="808038">
                  <a:extLst>
                    <a:ext uri="{9D8B030D-6E8A-4147-A177-3AD203B41FA5}">
                      <a16:colId xmlns:a16="http://schemas.microsoft.com/office/drawing/2014/main"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1.175M</a:t>
                      </a:r>
                    </a:p>
                  </a:txBody>
                  <a:tcPr/>
                </a:tc>
                <a:extLst>
                  <a:ext uri="{0D108BD9-81ED-4DB2-BD59-A6C34878D82A}">
                    <a16:rowId xmlns:a16="http://schemas.microsoft.com/office/drawing/2014/main"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$155K</a:t>
                      </a:r>
                    </a:p>
                  </a:txBody>
                  <a:tcPr/>
                </a:tc>
                <a:extLst>
                  <a:ext uri="{0D108BD9-81ED-4DB2-BD59-A6C34878D82A}">
                    <a16:rowId xmlns:a16="http://schemas.microsoft.com/office/drawing/2014/main"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$64K</a:t>
                      </a:r>
                    </a:p>
                  </a:txBody>
                  <a:tcPr/>
                </a:tc>
                <a:extLst>
                  <a:ext uri="{0D108BD9-81ED-4DB2-BD59-A6C34878D82A}">
                    <a16:rowId xmlns:a16="http://schemas.microsoft.com/office/drawing/2014/main"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$279K</a:t>
                      </a:r>
                    </a:p>
                  </a:txBody>
                  <a:tcPr/>
                </a:tc>
                <a:extLst>
                  <a:ext uri="{0D108BD9-81ED-4DB2-BD59-A6C34878D82A}">
                    <a16:rowId xmlns:a16="http://schemas.microsoft.com/office/drawing/2014/main"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$525K</a:t>
                      </a:r>
                    </a:p>
                  </a:txBody>
                  <a:tcPr/>
                </a:tc>
                <a:extLst>
                  <a:ext uri="{0D108BD9-81ED-4DB2-BD59-A6C34878D82A}">
                    <a16:rowId xmlns:a16="http://schemas.microsoft.com/office/drawing/2014/main"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$120K</a:t>
                      </a:r>
                    </a:p>
                  </a:txBody>
                  <a:tcPr/>
                </a:tc>
                <a:extLst>
                  <a:ext uri="{0D108BD9-81ED-4DB2-BD59-A6C34878D82A}">
                    <a16:rowId xmlns:a16="http://schemas.microsoft.com/office/drawing/2014/main"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$103K</a:t>
                      </a:r>
                    </a:p>
                  </a:txBody>
                  <a:tcPr/>
                </a:tc>
                <a:extLst>
                  <a:ext uri="{0D108BD9-81ED-4DB2-BD59-A6C34878D82A}">
                    <a16:rowId xmlns:a16="http://schemas.microsoft.com/office/drawing/2014/main"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$100K</a:t>
                      </a:r>
                    </a:p>
                  </a:txBody>
                  <a:tcPr/>
                </a:tc>
                <a:extLst>
                  <a:ext uri="{0D108BD9-81ED-4DB2-BD59-A6C34878D82A}">
                    <a16:rowId xmlns:a16="http://schemas.microsoft.com/office/drawing/2014/main"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$159K</a:t>
                      </a:r>
                    </a:p>
                  </a:txBody>
                  <a:tcPr/>
                </a:tc>
                <a:extLst>
                  <a:ext uri="{0D108BD9-81ED-4DB2-BD59-A6C34878D82A}">
                    <a16:rowId xmlns:a16="http://schemas.microsoft.com/office/drawing/2014/main"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02273066"/>
              </p:ext>
            </p:extLst>
          </p:nvPr>
        </p:nvGraphicFramePr>
        <p:xfrm>
          <a:off x="4645025" y="1728156"/>
          <a:ext cx="3233420" cy="3708400"/>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Price</a:t>
                      </a:r>
                    </a:p>
                  </a:txBody>
                  <a:tcPr/>
                </a:tc>
                <a:extLst>
                  <a:ext uri="{0D108BD9-81ED-4DB2-BD59-A6C34878D82A}">
                    <a16:rowId xmlns:a16="http://schemas.microsoft.com/office/drawing/2014/main"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$65K</a:t>
                      </a:r>
                    </a:p>
                  </a:txBody>
                  <a:tcPr/>
                </a:tc>
                <a:extLst>
                  <a:ext uri="{0D108BD9-81ED-4DB2-BD59-A6C34878D82A}">
                    <a16:rowId xmlns:a16="http://schemas.microsoft.com/office/drawing/2014/main"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$39K</a:t>
                      </a:r>
                    </a:p>
                  </a:txBody>
                  <a:tcPr/>
                </a:tc>
                <a:extLst>
                  <a:ext uri="{0D108BD9-81ED-4DB2-BD59-A6C34878D82A}">
                    <a16:rowId xmlns:a16="http://schemas.microsoft.com/office/drawing/2014/main"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$39K</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$30K</a:t>
                      </a:r>
                    </a:p>
                  </a:txBody>
                  <a:tcPr/>
                </a:tc>
                <a:extLst>
                  <a:ext uri="{0D108BD9-81ED-4DB2-BD59-A6C34878D82A}">
                    <a16:rowId xmlns:a16="http://schemas.microsoft.com/office/drawing/2014/main"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$50K</a:t>
                      </a:r>
                    </a:p>
                  </a:txBody>
                  <a:tcPr/>
                </a:tc>
                <a:extLst>
                  <a:ext uri="{0D108BD9-81ED-4DB2-BD59-A6C34878D82A}">
                    <a16:rowId xmlns:a16="http://schemas.microsoft.com/office/drawing/2014/main"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$11K</a:t>
                      </a:r>
                    </a:p>
                  </a:txBody>
                  <a:tcPr/>
                </a:tc>
                <a:extLst>
                  <a:ext uri="{0D108BD9-81ED-4DB2-BD59-A6C34878D82A}">
                    <a16:rowId xmlns:a16="http://schemas.microsoft.com/office/drawing/2014/main"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$5K</a:t>
                      </a:r>
                    </a:p>
                  </a:txBody>
                  <a:tcPr/>
                </a:tc>
                <a:extLst>
                  <a:ext uri="{0D108BD9-81ED-4DB2-BD59-A6C34878D82A}">
                    <a16:rowId xmlns:a16="http://schemas.microsoft.com/office/drawing/2014/main"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$81K</a:t>
                      </a:r>
                    </a:p>
                  </a:txBody>
                  <a:tcPr/>
                </a:tc>
                <a:extLst>
                  <a:ext uri="{0D108BD9-81ED-4DB2-BD59-A6C34878D82A}">
                    <a16:rowId xmlns:a16="http://schemas.microsoft.com/office/drawing/2014/main"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$46K</a:t>
                      </a:r>
                    </a:p>
                  </a:txBody>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1/23/21</a:t>
            </a:fld>
            <a:endParaRPr lang="en-US"/>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15</a:t>
            </a:r>
          </a:p>
        </p:txBody>
      </p:sp>
    </p:spTree>
    <p:extLst>
      <p:ext uri="{BB962C8B-B14F-4D97-AF65-F5344CB8AC3E}">
        <p14:creationId xmlns:p14="http://schemas.microsoft.com/office/powerpoint/2010/main" val="38825353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2302</Words>
  <Application>Microsoft Macintosh PowerPoint</Application>
  <PresentationFormat>On-screen Show (4:3)</PresentationFormat>
  <Paragraphs>548</Paragraphs>
  <Slides>36</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46" baseType="lpstr">
      <vt:lpstr>Arial</vt:lpstr>
      <vt:lpstr>Calibri</vt:lpstr>
      <vt:lpstr>Calibri Light</vt:lpstr>
      <vt:lpstr>Consolas</vt:lpstr>
      <vt:lpstr>Courier New</vt:lpstr>
      <vt:lpstr>Open Sans</vt:lpstr>
      <vt:lpstr>Wingdings 2</vt:lpstr>
      <vt:lpstr>1_Office Theme</vt:lpstr>
      <vt:lpstr>Document</vt:lpstr>
      <vt:lpstr>think-cell Slide</vt:lpstr>
      <vt:lpstr>Agenda</vt:lpstr>
      <vt:lpstr>KNN</vt:lpstr>
      <vt:lpstr>Now a new Classification Approach - KNN</vt:lpstr>
      <vt:lpstr>Basic Idea</vt:lpstr>
      <vt:lpstr>How to measure “nearby”?</vt:lpstr>
      <vt:lpstr>East Side of Cleveland on Zillow</vt:lpstr>
      <vt:lpstr>Example East Side House</vt:lpstr>
      <vt:lpstr>Example West Side House</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 K=1</vt:lpstr>
      <vt:lpstr>K = 1</vt:lpstr>
      <vt:lpstr>K is a tuning parameter the practitioner chooses.</vt:lpstr>
      <vt:lpstr>K is a tuning parameter the practitioner chooses.</vt:lpstr>
      <vt:lpstr>Is the “?” house a big house or a small house?</vt:lpstr>
      <vt:lpstr>Special K = 1!</vt:lpstr>
      <vt:lpstr>Special K!</vt:lpstr>
      <vt:lpstr>Special K!</vt:lpstr>
      <vt:lpstr>Choosing k</vt:lpstr>
      <vt:lpstr>Scaling your Inputs </vt:lpstr>
      <vt:lpstr>Open normalization example_REVISED.R</vt:lpstr>
      <vt:lpstr>Agenda</vt:lpstr>
      <vt:lpstr>Classifying Absenteeism at Work</vt:lpstr>
      <vt:lpstr>Open B_knn_example_classification.R</vt:lpstr>
      <vt:lpstr>Using K-NN for Prediction (Continuous)</vt:lpstr>
      <vt:lpstr>KNN is helpful for both business problems.</vt:lpstr>
      <vt:lpstr>KNN is helpful for both business problems.</vt:lpstr>
      <vt:lpstr>Open ﻿C_knn_example_prediction.R</vt:lpstr>
      <vt:lpstr>KNN Summary </vt:lpstr>
      <vt:lpstr>Your Data Mining Toolbox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Edward Kwartler</dc:creator>
  <cp:lastModifiedBy>Kwartler, Edward</cp:lastModifiedBy>
  <cp:revision>5</cp:revision>
  <dcterms:created xsi:type="dcterms:W3CDTF">2020-10-04T23:54:54Z</dcterms:created>
  <dcterms:modified xsi:type="dcterms:W3CDTF">2021-01-23T18:48:59Z</dcterms:modified>
</cp:coreProperties>
</file>